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6858000" cx="12192000"/>
  <p:notesSz cx="9866300" cy="6735750"/>
  <p:embeddedFontLst>
    <p:embeddedFont>
      <p:font typeface="Gill Sans"/>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17">
          <p15:clr>
            <a:srgbClr val="A4A3A4"/>
          </p15:clr>
        </p15:guide>
      </p15:sldGuideLst>
    </p:ext>
    <p:ext uri="GoogleSlidesCustomDataVersion2">
      <go:slidesCustomData xmlns:go="http://customooxmlschemas.google.com/" r:id="rId36" roundtripDataSignature="AMtx7mj1Bp9BDtutF5e0oqcMaMRZFLFx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9ADA33-16F7-4004-BD23-5BC1CB23D559}">
  <a:tblStyle styleId="{D69ADA33-16F7-4004-BD23-5BC1CB23D55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5EBC0E8-937F-4A08-883B-F9AD137A4C3A}" styleName="Table_1">
    <a:wholeTbl>
      <a:tcTxStyle b="off" i="off">
        <a:font>
          <a:latin typeface="Gill Sans MT"/>
          <a:ea typeface="Gill Sans MT"/>
          <a:cs typeface="Gill Sans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AF2F5"/>
          </a:solidFill>
        </a:fill>
      </a:tcStyle>
    </a:wholeTbl>
    <a:band1H>
      <a:tcTxStyle b="off" i="off"/>
      <a:tcStyle>
        <a:fill>
          <a:solidFill>
            <a:srgbClr val="D1E5EA"/>
          </a:solidFill>
        </a:fill>
      </a:tcStyle>
    </a:band1H>
    <a:band2H>
      <a:tcTxStyle b="off" i="off"/>
    </a:band2H>
    <a:band1V>
      <a:tcTxStyle b="off" i="off"/>
      <a:tcStyle>
        <a:fill>
          <a:solidFill>
            <a:srgbClr val="D1E5EA"/>
          </a:solidFill>
        </a:fill>
      </a:tcStyle>
    </a:band1V>
    <a:band2V>
      <a:tcTxStyle b="off" i="off"/>
    </a:band2V>
    <a:lastCol>
      <a:tcTxStyle b="on" i="off">
        <a:font>
          <a:latin typeface="Gill Sans MT"/>
          <a:ea typeface="Gill Sans MT"/>
          <a:cs typeface="Gill Sans MT"/>
        </a:font>
        <a:schemeClr val="lt1"/>
      </a:tcTxStyle>
      <a:tcStyle>
        <a:fill>
          <a:solidFill>
            <a:schemeClr val="accent1"/>
          </a:solidFill>
        </a:fill>
      </a:tcStyle>
    </a:lastCol>
    <a:firstCol>
      <a:tcTxStyle b="on" i="off">
        <a:font>
          <a:latin typeface="Gill Sans MT"/>
          <a:ea typeface="Gill Sans MT"/>
          <a:cs typeface="Gill Sans MT"/>
        </a:font>
        <a:schemeClr val="lt1"/>
      </a:tcTxStyle>
      <a:tcStyle>
        <a:fill>
          <a:solidFill>
            <a:schemeClr val="accent1"/>
          </a:solidFill>
        </a:fill>
      </a:tcStyle>
    </a:firstCol>
    <a:lastRow>
      <a:tcTxStyle b="on" i="off">
        <a:font>
          <a:latin typeface="Gill Sans MT"/>
          <a:ea typeface="Gill Sans MT"/>
          <a:cs typeface="Gill Sans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Gill Sans MT"/>
          <a:ea typeface="Gill Sans MT"/>
          <a:cs typeface="Gill Sans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1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GillSans-bold.fntdata"/><Relationship Id="rId12" Type="http://schemas.openxmlformats.org/officeDocument/2006/relationships/slide" Target="slides/slide5.xml"/><Relationship Id="rId34" Type="http://schemas.openxmlformats.org/officeDocument/2006/relationships/font" Target="fonts/GillSans-regular.fntdata"/><Relationship Id="rId15" Type="http://schemas.openxmlformats.org/officeDocument/2006/relationships/slide" Target="slides/slide8.xml"/><Relationship Id="rId14" Type="http://schemas.openxmlformats.org/officeDocument/2006/relationships/slide" Target="slides/slide7.xml"/><Relationship Id="rId36"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4276256" cy="338143"/>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587733" y="0"/>
            <a:ext cx="4276254" cy="338143"/>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6397621"/>
            <a:ext cx="4276256" cy="33814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587733" y="6397621"/>
            <a:ext cx="4276254" cy="33814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ja-JP"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1: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1: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11: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2: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12: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3: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13: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4: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14: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5: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15: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18: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18: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p18:notes"/>
          <p:cNvSpPr txBox="1"/>
          <p:nvPr>
            <p:ph idx="12" type="sldNum"/>
          </p:nvPr>
        </p:nvSpPr>
        <p:spPr>
          <a:xfrm>
            <a:off x="5587733" y="6397621"/>
            <a:ext cx="4276254" cy="33814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9: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19: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19:notes"/>
          <p:cNvSpPr txBox="1"/>
          <p:nvPr>
            <p:ph idx="12" type="sldNum"/>
          </p:nvPr>
        </p:nvSpPr>
        <p:spPr>
          <a:xfrm>
            <a:off x="5587733" y="6397621"/>
            <a:ext cx="4276254" cy="33814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0: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20: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1: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21: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p21:notes"/>
          <p:cNvSpPr txBox="1"/>
          <p:nvPr>
            <p:ph idx="12" type="sldNum"/>
          </p:nvPr>
        </p:nvSpPr>
        <p:spPr>
          <a:xfrm>
            <a:off x="5587733" y="6397621"/>
            <a:ext cx="4276254" cy="33814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2: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2" name="Google Shape;722;p22: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2: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23: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23: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7" name="Google Shape;787;p23:notes"/>
          <p:cNvSpPr txBox="1"/>
          <p:nvPr>
            <p:ph idx="12" type="sldNum"/>
          </p:nvPr>
        </p:nvSpPr>
        <p:spPr>
          <a:xfrm>
            <a:off x="5587733" y="6397621"/>
            <a:ext cx="4276254" cy="33814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solidFill>
                  <a:srgbClr val="000000"/>
                </a:solidFill>
              </a:rPr>
              <a:t>‹#›</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24: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p24: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25: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p25: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26: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p26: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27: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p27: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28: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2" name="Google Shape;932;p28: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29: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0" name="Google Shape;960;p29: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4:notes"/>
          <p:cNvSpPr/>
          <p:nvPr>
            <p:ph idx="2" type="sldImg"/>
          </p:nvPr>
        </p:nvSpPr>
        <p:spPr>
          <a:xfrm>
            <a:off x="2686050" y="504825"/>
            <a:ext cx="44942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4: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JP"/>
              <a:t>大田市にある主な観光素材といえば、この4つです。</a:t>
            </a:r>
            <a:endParaRPr/>
          </a:p>
          <a:p>
            <a:pPr indent="0" lvl="0" marL="0" rtl="0" algn="l">
              <a:lnSpc>
                <a:spcPct val="100000"/>
              </a:lnSpc>
              <a:spcBef>
                <a:spcPts val="0"/>
              </a:spcBef>
              <a:spcAft>
                <a:spcPts val="0"/>
              </a:spcAft>
              <a:buSzPts val="1400"/>
              <a:buNone/>
            </a:pPr>
            <a:r>
              <a:rPr lang="ja-JP"/>
              <a:t>令和２年に日本遺産に認定された、大田市の日本遺産は、火山を軸に自然や文化、食といったインバウンドに訴求力のある内容を組み入れている点が評価されました。</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5: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5: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6: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7: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7: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8: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8: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9: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0:notes"/>
          <p:cNvSpPr txBox="1"/>
          <p:nvPr>
            <p:ph idx="1" type="body"/>
          </p:nvPr>
        </p:nvSpPr>
        <p:spPr>
          <a:xfrm>
            <a:off x="985937" y="3241620"/>
            <a:ext cx="7894446" cy="2652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10:notes"/>
          <p:cNvSpPr/>
          <p:nvPr>
            <p:ph idx="2" type="sldImg"/>
          </p:nvPr>
        </p:nvSpPr>
        <p:spPr>
          <a:xfrm>
            <a:off x="2913063" y="841375"/>
            <a:ext cx="4040187" cy="227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15" name="Shape 15"/>
        <p:cNvGrpSpPr/>
        <p:nvPr/>
      </p:nvGrpSpPr>
      <p:grpSpPr>
        <a:xfrm>
          <a:off x="0" y="0"/>
          <a:ext cx="0" cy="0"/>
          <a:chOff x="0" y="0"/>
          <a:chExt cx="0" cy="0"/>
        </a:xfrm>
      </p:grpSpPr>
      <p:sp>
        <p:nvSpPr>
          <p:cNvPr id="16" name="Google Shape;16;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92" name="Shape 92"/>
        <p:cNvGrpSpPr/>
        <p:nvPr/>
      </p:nvGrpSpPr>
      <p:grpSpPr>
        <a:xfrm>
          <a:off x="0" y="0"/>
          <a:ext cx="0" cy="0"/>
          <a:chOff x="0" y="0"/>
          <a:chExt cx="0" cy="0"/>
        </a:xfrm>
      </p:grpSpPr>
      <p:sp>
        <p:nvSpPr>
          <p:cNvPr id="93" name="Google Shape;93;p33"/>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3"/>
          <p:cNvSpPr txBox="1"/>
          <p:nvPr>
            <p:ph idx="1" type="body"/>
          </p:nvPr>
        </p:nvSpPr>
        <p:spPr>
          <a:xfrm>
            <a:off x="1251678" y="2286001"/>
            <a:ext cx="10178322" cy="3593591"/>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95" name="Google Shape;95;p33"/>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3"/>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3"/>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98" name="Shape 98"/>
        <p:cNvGrpSpPr/>
        <p:nvPr/>
      </p:nvGrpSpPr>
      <p:grpSpPr>
        <a:xfrm>
          <a:off x="0" y="0"/>
          <a:ext cx="0" cy="0"/>
          <a:chOff x="0" y="0"/>
          <a:chExt cx="0" cy="0"/>
        </a:xfrm>
      </p:grpSpPr>
      <p:sp>
        <p:nvSpPr>
          <p:cNvPr id="99" name="Google Shape;99;p34"/>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4"/>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4"/>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showMasterSp="0" type="title">
  <p:cSld name="TITLE">
    <p:bg>
      <p:bgPr>
        <a:solidFill>
          <a:schemeClr val="accent1"/>
        </a:solidFill>
      </p:bgPr>
    </p:bg>
    <p:spTree>
      <p:nvGrpSpPr>
        <p:cNvPr id="102" name="Shape 102"/>
        <p:cNvGrpSpPr/>
        <p:nvPr/>
      </p:nvGrpSpPr>
      <p:grpSpPr>
        <a:xfrm>
          <a:off x="0" y="0"/>
          <a:ext cx="0" cy="0"/>
          <a:chOff x="0" y="0"/>
          <a:chExt cx="0" cy="0"/>
        </a:xfrm>
      </p:grpSpPr>
      <p:sp>
        <p:nvSpPr>
          <p:cNvPr id="103" name="Google Shape;103;p35" title="scalloped circle"/>
          <p:cNvSpPr/>
          <p:nvPr/>
        </p:nvSpPr>
        <p:spPr>
          <a:xfrm>
            <a:off x="3557016" y="630936"/>
            <a:ext cx="5235575" cy="5229225"/>
          </a:xfrm>
          <a:custGeom>
            <a:rect b="b" l="l" r="r" t="t"/>
            <a:pathLst>
              <a:path extrusionOk="0" h="3294" w="3298">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104" name="Google Shape;104;p35"/>
          <p:cNvSpPr txBox="1"/>
          <p:nvPr>
            <p:ph type="ctrTitle"/>
          </p:nvPr>
        </p:nvSpPr>
        <p:spPr>
          <a:xfrm>
            <a:off x="1078523" y="1098388"/>
            <a:ext cx="10318418" cy="4394988"/>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2"/>
              </a:buClr>
              <a:buSzPts val="10000"/>
              <a:buFont typeface="Impact"/>
              <a:buNone/>
              <a:defRPr sz="10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5"/>
          <p:cNvSpPr txBox="1"/>
          <p:nvPr>
            <p:ph idx="1" type="subTitle"/>
          </p:nvPr>
        </p:nvSpPr>
        <p:spPr>
          <a:xfrm>
            <a:off x="2215045" y="5979196"/>
            <a:ext cx="8045373" cy="742279"/>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700"/>
              </a:spcBef>
              <a:spcAft>
                <a:spcPts val="0"/>
              </a:spcAft>
              <a:buSzPts val="2000"/>
              <a:buNone/>
              <a:defRPr b="1" i="0" sz="2000" cap="none">
                <a:solidFill>
                  <a:schemeClr val="dk2"/>
                </a:solidFill>
              </a:defRPr>
            </a:lvl1pPr>
            <a:lvl2pPr lvl="1" algn="ctr">
              <a:lnSpc>
                <a:spcPct val="110000"/>
              </a:lnSpc>
              <a:spcBef>
                <a:spcPts val="700"/>
              </a:spcBef>
              <a:spcAft>
                <a:spcPts val="0"/>
              </a:spcAft>
              <a:buSzPts val="2000"/>
              <a:buNone/>
              <a:defRPr sz="2000"/>
            </a:lvl2pPr>
            <a:lvl3pPr lvl="2" algn="ctr">
              <a:lnSpc>
                <a:spcPct val="110000"/>
              </a:lnSpc>
              <a:spcBef>
                <a:spcPts val="700"/>
              </a:spcBef>
              <a:spcAft>
                <a:spcPts val="0"/>
              </a:spcAft>
              <a:buSzPts val="1800"/>
              <a:buNone/>
              <a:defRPr sz="1800"/>
            </a:lvl3pPr>
            <a:lvl4pPr lvl="3" algn="ctr">
              <a:lnSpc>
                <a:spcPct val="110000"/>
              </a:lnSpc>
              <a:spcBef>
                <a:spcPts val="700"/>
              </a:spcBef>
              <a:spcAft>
                <a:spcPts val="0"/>
              </a:spcAft>
              <a:buSzPts val="1600"/>
              <a:buNone/>
              <a:defRPr sz="1600"/>
            </a:lvl4pPr>
            <a:lvl5pPr lvl="4" algn="ctr">
              <a:lnSpc>
                <a:spcPct val="110000"/>
              </a:lnSpc>
              <a:spcBef>
                <a:spcPts val="700"/>
              </a:spcBef>
              <a:spcAft>
                <a:spcPts val="0"/>
              </a:spcAft>
              <a:buSzPts val="1600"/>
              <a:buNone/>
              <a:defRPr sz="1600"/>
            </a:lvl5pPr>
            <a:lvl6pPr lvl="5" algn="ctr">
              <a:lnSpc>
                <a:spcPct val="110000"/>
              </a:lnSpc>
              <a:spcBef>
                <a:spcPts val="700"/>
              </a:spcBef>
              <a:spcAft>
                <a:spcPts val="0"/>
              </a:spcAft>
              <a:buSzPts val="1600"/>
              <a:buNone/>
              <a:defRPr sz="1600"/>
            </a:lvl6pPr>
            <a:lvl7pPr lvl="6" algn="ctr">
              <a:lnSpc>
                <a:spcPct val="110000"/>
              </a:lnSpc>
              <a:spcBef>
                <a:spcPts val="700"/>
              </a:spcBef>
              <a:spcAft>
                <a:spcPts val="0"/>
              </a:spcAft>
              <a:buSzPts val="1600"/>
              <a:buNone/>
              <a:defRPr sz="1600"/>
            </a:lvl7pPr>
            <a:lvl8pPr lvl="7" algn="ctr">
              <a:lnSpc>
                <a:spcPct val="110000"/>
              </a:lnSpc>
              <a:spcBef>
                <a:spcPts val="700"/>
              </a:spcBef>
              <a:spcAft>
                <a:spcPts val="0"/>
              </a:spcAft>
              <a:buSzPts val="1600"/>
              <a:buNone/>
              <a:defRPr sz="1600"/>
            </a:lvl8pPr>
            <a:lvl9pPr lvl="8" algn="ctr">
              <a:lnSpc>
                <a:spcPct val="110000"/>
              </a:lnSpc>
              <a:spcBef>
                <a:spcPts val="700"/>
              </a:spcBef>
              <a:spcAft>
                <a:spcPts val="0"/>
              </a:spcAft>
              <a:buSzPts val="1600"/>
              <a:buNone/>
              <a:defRPr sz="1600"/>
            </a:lvl9pPr>
          </a:lstStyle>
          <a:p/>
        </p:txBody>
      </p:sp>
      <p:sp>
        <p:nvSpPr>
          <p:cNvPr id="106" name="Google Shape;106;p35"/>
          <p:cNvSpPr txBox="1"/>
          <p:nvPr>
            <p:ph idx="10" type="dt"/>
          </p:nvPr>
        </p:nvSpPr>
        <p:spPr>
          <a:xfrm>
            <a:off x="1078523"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27606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5"/>
          <p:cNvSpPr txBox="1"/>
          <p:nvPr>
            <p:ph idx="11" type="ftr"/>
          </p:nvPr>
        </p:nvSpPr>
        <p:spPr>
          <a:xfrm>
            <a:off x="4180332"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27606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5"/>
          <p:cNvSpPr txBox="1"/>
          <p:nvPr>
            <p:ph idx="12" type="sldNum"/>
          </p:nvPr>
        </p:nvSpPr>
        <p:spPr>
          <a:xfrm>
            <a:off x="9067218" y="6375679"/>
            <a:ext cx="2329723"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27606C"/>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
        <p:nvSpPr>
          <p:cNvPr id="109" name="Google Shape;109;p35" title="left edge border"/>
          <p:cNvSpPr/>
          <p:nvPr/>
        </p:nvSpPr>
        <p:spPr>
          <a:xfrm>
            <a:off x="0" y="0"/>
            <a:ext cx="283464"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showMasterSp="0" type="secHead">
  <p:cSld name="SECTION_HEADER">
    <p:bg>
      <p:bgPr>
        <a:solidFill>
          <a:schemeClr val="dk2"/>
        </a:solidFill>
      </p:bgPr>
    </p:bg>
    <p:spTree>
      <p:nvGrpSpPr>
        <p:cNvPr id="110" name="Shape 110"/>
        <p:cNvGrpSpPr/>
        <p:nvPr/>
      </p:nvGrpSpPr>
      <p:grpSpPr>
        <a:xfrm>
          <a:off x="0" y="0"/>
          <a:ext cx="0" cy="0"/>
          <a:chOff x="0" y="0"/>
          <a:chExt cx="0" cy="0"/>
        </a:xfrm>
      </p:grpSpPr>
      <p:sp>
        <p:nvSpPr>
          <p:cNvPr id="111" name="Google Shape;111;p36"/>
          <p:cNvSpPr txBox="1"/>
          <p:nvPr>
            <p:ph type="title"/>
          </p:nvPr>
        </p:nvSpPr>
        <p:spPr>
          <a:xfrm>
            <a:off x="3242929" y="1073888"/>
            <a:ext cx="8187071" cy="406462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2"/>
              </a:buClr>
              <a:buSzPts val="8400"/>
              <a:buFont typeface="Impact"/>
              <a:buNone/>
              <a:defRPr sz="8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6"/>
          <p:cNvSpPr txBox="1"/>
          <p:nvPr>
            <p:ph idx="1" type="body"/>
          </p:nvPr>
        </p:nvSpPr>
        <p:spPr>
          <a:xfrm>
            <a:off x="3242930" y="5159781"/>
            <a:ext cx="7017488" cy="95113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00"/>
              </a:spcBef>
              <a:spcAft>
                <a:spcPts val="0"/>
              </a:spcAft>
              <a:buSzPts val="2000"/>
              <a:buNone/>
              <a:defRPr b="1" i="0" sz="2000" cap="none">
                <a:solidFill>
                  <a:schemeClr val="accent1"/>
                </a:solidFill>
              </a:defRPr>
            </a:lvl1pPr>
            <a:lvl2pPr indent="-228600" lvl="1" marL="914400" algn="l">
              <a:lnSpc>
                <a:spcPct val="110000"/>
              </a:lnSpc>
              <a:spcBef>
                <a:spcPts val="700"/>
              </a:spcBef>
              <a:spcAft>
                <a:spcPts val="0"/>
              </a:spcAft>
              <a:buSzPts val="2000"/>
              <a:buNone/>
              <a:defRPr sz="2000">
                <a:solidFill>
                  <a:schemeClr val="lt1"/>
                </a:solidFill>
              </a:defRPr>
            </a:lvl2pPr>
            <a:lvl3pPr indent="-228600" lvl="2" marL="1371600" algn="l">
              <a:lnSpc>
                <a:spcPct val="110000"/>
              </a:lnSpc>
              <a:spcBef>
                <a:spcPts val="700"/>
              </a:spcBef>
              <a:spcAft>
                <a:spcPts val="0"/>
              </a:spcAft>
              <a:buSzPts val="1800"/>
              <a:buNone/>
              <a:defRPr sz="1800">
                <a:solidFill>
                  <a:schemeClr val="lt1"/>
                </a:solidFill>
              </a:defRPr>
            </a:lvl3pPr>
            <a:lvl4pPr indent="-228600" lvl="3" marL="1828800" algn="l">
              <a:lnSpc>
                <a:spcPct val="110000"/>
              </a:lnSpc>
              <a:spcBef>
                <a:spcPts val="700"/>
              </a:spcBef>
              <a:spcAft>
                <a:spcPts val="0"/>
              </a:spcAft>
              <a:buSzPts val="1600"/>
              <a:buNone/>
              <a:defRPr sz="1600">
                <a:solidFill>
                  <a:schemeClr val="lt1"/>
                </a:solidFill>
              </a:defRPr>
            </a:lvl4pPr>
            <a:lvl5pPr indent="-228600" lvl="4" marL="2286000" algn="l">
              <a:lnSpc>
                <a:spcPct val="110000"/>
              </a:lnSpc>
              <a:spcBef>
                <a:spcPts val="700"/>
              </a:spcBef>
              <a:spcAft>
                <a:spcPts val="0"/>
              </a:spcAft>
              <a:buSzPts val="1600"/>
              <a:buNone/>
              <a:defRPr sz="1600">
                <a:solidFill>
                  <a:schemeClr val="lt1"/>
                </a:solidFill>
              </a:defRPr>
            </a:lvl5pPr>
            <a:lvl6pPr indent="-228600" lvl="5" marL="2743200" algn="l">
              <a:lnSpc>
                <a:spcPct val="110000"/>
              </a:lnSpc>
              <a:spcBef>
                <a:spcPts val="700"/>
              </a:spcBef>
              <a:spcAft>
                <a:spcPts val="0"/>
              </a:spcAft>
              <a:buSzPts val="1600"/>
              <a:buNone/>
              <a:defRPr sz="1600">
                <a:solidFill>
                  <a:schemeClr val="lt1"/>
                </a:solidFill>
              </a:defRPr>
            </a:lvl6pPr>
            <a:lvl7pPr indent="-228600" lvl="6" marL="3200400" algn="l">
              <a:lnSpc>
                <a:spcPct val="110000"/>
              </a:lnSpc>
              <a:spcBef>
                <a:spcPts val="700"/>
              </a:spcBef>
              <a:spcAft>
                <a:spcPts val="0"/>
              </a:spcAft>
              <a:buSzPts val="1600"/>
              <a:buNone/>
              <a:defRPr sz="1600">
                <a:solidFill>
                  <a:schemeClr val="lt1"/>
                </a:solidFill>
              </a:defRPr>
            </a:lvl7pPr>
            <a:lvl8pPr indent="-228600" lvl="7" marL="3657600" algn="l">
              <a:lnSpc>
                <a:spcPct val="110000"/>
              </a:lnSpc>
              <a:spcBef>
                <a:spcPts val="700"/>
              </a:spcBef>
              <a:spcAft>
                <a:spcPts val="0"/>
              </a:spcAft>
              <a:buSzPts val="1600"/>
              <a:buNone/>
              <a:defRPr sz="1600">
                <a:solidFill>
                  <a:schemeClr val="lt1"/>
                </a:solidFill>
              </a:defRPr>
            </a:lvl8pPr>
            <a:lvl9pPr indent="-228600" lvl="8" marL="4114800" algn="l">
              <a:lnSpc>
                <a:spcPct val="110000"/>
              </a:lnSpc>
              <a:spcBef>
                <a:spcPts val="700"/>
              </a:spcBef>
              <a:spcAft>
                <a:spcPts val="0"/>
              </a:spcAft>
              <a:buSzPts val="1600"/>
              <a:buNone/>
              <a:defRPr sz="1600">
                <a:solidFill>
                  <a:schemeClr val="lt1"/>
                </a:solidFill>
              </a:defRPr>
            </a:lvl9pPr>
          </a:lstStyle>
          <a:p/>
        </p:txBody>
      </p:sp>
      <p:sp>
        <p:nvSpPr>
          <p:cNvPr id="113" name="Google Shape;113;p36"/>
          <p:cNvSpPr txBox="1"/>
          <p:nvPr>
            <p:ph idx="10" type="dt"/>
          </p:nvPr>
        </p:nvSpPr>
        <p:spPr>
          <a:xfrm>
            <a:off x="3236546" y="6375679"/>
            <a:ext cx="1493947"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6"/>
          <p:cNvSpPr txBox="1"/>
          <p:nvPr>
            <p:ph idx="11" type="ftr"/>
          </p:nvPr>
        </p:nvSpPr>
        <p:spPr>
          <a:xfrm>
            <a:off x="5279064"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6"/>
          <p:cNvSpPr txBox="1"/>
          <p:nvPr>
            <p:ph idx="12" type="sldNum"/>
          </p:nvPr>
        </p:nvSpPr>
        <p:spPr>
          <a:xfrm>
            <a:off x="9942434" y="6375679"/>
            <a:ext cx="1487566"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grpSp>
        <p:nvGrpSpPr>
          <p:cNvPr id="116" name="Google Shape;116;p36" title="left scallop shape"/>
          <p:cNvGrpSpPr/>
          <p:nvPr/>
        </p:nvGrpSpPr>
        <p:grpSpPr>
          <a:xfrm>
            <a:off x="0" y="0"/>
            <a:ext cx="2814638" cy="6858000"/>
            <a:chOff x="0" y="0"/>
            <a:chExt cx="2814638" cy="6858000"/>
          </a:xfrm>
        </p:grpSpPr>
        <p:sp>
          <p:nvSpPr>
            <p:cNvPr id="117" name="Google Shape;117;p36" title="left scallop shape"/>
            <p:cNvSpPr/>
            <p:nvPr/>
          </p:nvSpPr>
          <p:spPr>
            <a:xfrm>
              <a:off x="0" y="0"/>
              <a:ext cx="2814638" cy="6858000"/>
            </a:xfrm>
            <a:custGeom>
              <a:rect b="b" l="l" r="r" t="t"/>
              <a:pathLst>
                <a:path extrusionOk="0" h="4320" w="1773">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118" name="Google Shape;118;p36" title="left scallop inline"/>
            <p:cNvSpPr/>
            <p:nvPr/>
          </p:nvSpPr>
          <p:spPr>
            <a:xfrm>
              <a:off x="874382" y="0"/>
              <a:ext cx="1646238" cy="6858000"/>
            </a:xfrm>
            <a:custGeom>
              <a:rect b="b" l="l" r="r" t="t"/>
              <a:pathLst>
                <a:path extrusionOk="0" h="4320" w="1037">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119" name="Shape 119"/>
        <p:cNvGrpSpPr/>
        <p:nvPr/>
      </p:nvGrpSpPr>
      <p:grpSpPr>
        <a:xfrm>
          <a:off x="0" y="0"/>
          <a:ext cx="0" cy="0"/>
          <a:chOff x="0" y="0"/>
          <a:chExt cx="0" cy="0"/>
        </a:xfrm>
      </p:grpSpPr>
      <p:sp>
        <p:nvSpPr>
          <p:cNvPr id="120" name="Google Shape;120;p37"/>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 type="body"/>
          </p:nvPr>
        </p:nvSpPr>
        <p:spPr>
          <a:xfrm>
            <a:off x="1257300" y="2286000"/>
            <a:ext cx="4800600" cy="36195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22" name="Google Shape;122;p37"/>
          <p:cNvSpPr txBox="1"/>
          <p:nvPr>
            <p:ph idx="2" type="body"/>
          </p:nvPr>
        </p:nvSpPr>
        <p:spPr>
          <a:xfrm>
            <a:off x="6647796" y="2286000"/>
            <a:ext cx="4800600" cy="36195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23" name="Google Shape;123;p37"/>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7"/>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7"/>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126" name="Shape 126"/>
        <p:cNvGrpSpPr/>
        <p:nvPr/>
      </p:nvGrpSpPr>
      <p:grpSpPr>
        <a:xfrm>
          <a:off x="0" y="0"/>
          <a:ext cx="0" cy="0"/>
          <a:chOff x="0" y="0"/>
          <a:chExt cx="0" cy="0"/>
        </a:xfrm>
      </p:grpSpPr>
      <p:sp>
        <p:nvSpPr>
          <p:cNvPr id="127" name="Google Shape;127;p38"/>
          <p:cNvSpPr txBox="1"/>
          <p:nvPr>
            <p:ph type="title"/>
          </p:nvPr>
        </p:nvSpPr>
        <p:spPr>
          <a:xfrm>
            <a:off x="1252728" y="381000"/>
            <a:ext cx="10172700" cy="149351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8"/>
          <p:cNvSpPr txBox="1"/>
          <p:nvPr>
            <p:ph idx="1" type="body"/>
          </p:nvPr>
        </p:nvSpPr>
        <p:spPr>
          <a:xfrm>
            <a:off x="1251678" y="2199633"/>
            <a:ext cx="4800600" cy="632529"/>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00"/>
              </a:spcBef>
              <a:spcAft>
                <a:spcPts val="0"/>
              </a:spcAft>
              <a:buSzPts val="1900"/>
              <a:buNone/>
              <a:defRPr b="1" sz="1900" cap="none">
                <a:solidFill>
                  <a:schemeClr val="dk2"/>
                </a:solidFill>
              </a:defRPr>
            </a:lvl1pPr>
            <a:lvl2pPr indent="-228600" lvl="1" marL="914400" algn="l">
              <a:lnSpc>
                <a:spcPct val="110000"/>
              </a:lnSpc>
              <a:spcBef>
                <a:spcPts val="700"/>
              </a:spcBef>
              <a:spcAft>
                <a:spcPts val="0"/>
              </a:spcAft>
              <a:buSzPts val="1900"/>
              <a:buNone/>
              <a:defRPr b="1" sz="1900"/>
            </a:lvl2pPr>
            <a:lvl3pPr indent="-228600" lvl="2" marL="1371600" algn="l">
              <a:lnSpc>
                <a:spcPct val="110000"/>
              </a:lnSpc>
              <a:spcBef>
                <a:spcPts val="700"/>
              </a:spcBef>
              <a:spcAft>
                <a:spcPts val="0"/>
              </a:spcAft>
              <a:buSzPts val="1800"/>
              <a:buNone/>
              <a:defRPr b="1" sz="1800"/>
            </a:lvl3pPr>
            <a:lvl4pPr indent="-228600" lvl="3" marL="1828800" algn="l">
              <a:lnSpc>
                <a:spcPct val="110000"/>
              </a:lnSpc>
              <a:spcBef>
                <a:spcPts val="700"/>
              </a:spcBef>
              <a:spcAft>
                <a:spcPts val="0"/>
              </a:spcAft>
              <a:buSzPts val="1600"/>
              <a:buNone/>
              <a:defRPr b="1" sz="1600"/>
            </a:lvl4pPr>
            <a:lvl5pPr indent="-228600" lvl="4" marL="2286000" algn="l">
              <a:lnSpc>
                <a:spcPct val="110000"/>
              </a:lnSpc>
              <a:spcBef>
                <a:spcPts val="700"/>
              </a:spcBef>
              <a:spcAft>
                <a:spcPts val="0"/>
              </a:spcAft>
              <a:buSzPts val="1600"/>
              <a:buNone/>
              <a:defRPr b="1" sz="1600"/>
            </a:lvl5pPr>
            <a:lvl6pPr indent="-228600" lvl="5" marL="2743200" algn="l">
              <a:lnSpc>
                <a:spcPct val="110000"/>
              </a:lnSpc>
              <a:spcBef>
                <a:spcPts val="700"/>
              </a:spcBef>
              <a:spcAft>
                <a:spcPts val="0"/>
              </a:spcAft>
              <a:buSzPts val="1600"/>
              <a:buNone/>
              <a:defRPr b="1" sz="1600"/>
            </a:lvl6pPr>
            <a:lvl7pPr indent="-228600" lvl="6" marL="3200400" algn="l">
              <a:lnSpc>
                <a:spcPct val="110000"/>
              </a:lnSpc>
              <a:spcBef>
                <a:spcPts val="700"/>
              </a:spcBef>
              <a:spcAft>
                <a:spcPts val="0"/>
              </a:spcAft>
              <a:buSzPts val="1600"/>
              <a:buNone/>
              <a:defRPr b="1" sz="1600"/>
            </a:lvl7pPr>
            <a:lvl8pPr indent="-228600" lvl="7" marL="3657600" algn="l">
              <a:lnSpc>
                <a:spcPct val="110000"/>
              </a:lnSpc>
              <a:spcBef>
                <a:spcPts val="700"/>
              </a:spcBef>
              <a:spcAft>
                <a:spcPts val="0"/>
              </a:spcAft>
              <a:buSzPts val="1600"/>
              <a:buNone/>
              <a:defRPr b="1" sz="1600"/>
            </a:lvl8pPr>
            <a:lvl9pPr indent="-228600" lvl="8" marL="4114800" algn="l">
              <a:lnSpc>
                <a:spcPct val="110000"/>
              </a:lnSpc>
              <a:spcBef>
                <a:spcPts val="700"/>
              </a:spcBef>
              <a:spcAft>
                <a:spcPts val="0"/>
              </a:spcAft>
              <a:buSzPts val="1600"/>
              <a:buNone/>
              <a:defRPr b="1" sz="1600"/>
            </a:lvl9pPr>
          </a:lstStyle>
          <a:p/>
        </p:txBody>
      </p:sp>
      <p:sp>
        <p:nvSpPr>
          <p:cNvPr id="129" name="Google Shape;129;p38"/>
          <p:cNvSpPr txBox="1"/>
          <p:nvPr>
            <p:ph idx="2" type="body"/>
          </p:nvPr>
        </p:nvSpPr>
        <p:spPr>
          <a:xfrm>
            <a:off x="1257300" y="2909102"/>
            <a:ext cx="4800600" cy="299639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30" name="Google Shape;130;p38"/>
          <p:cNvSpPr txBox="1"/>
          <p:nvPr>
            <p:ph idx="3" type="body"/>
          </p:nvPr>
        </p:nvSpPr>
        <p:spPr>
          <a:xfrm>
            <a:off x="6633864" y="2199633"/>
            <a:ext cx="4800600" cy="632529"/>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00"/>
              </a:spcBef>
              <a:spcAft>
                <a:spcPts val="0"/>
              </a:spcAft>
              <a:buSzPts val="1900"/>
              <a:buNone/>
              <a:defRPr b="1" sz="1900" cap="none">
                <a:solidFill>
                  <a:schemeClr val="dk2"/>
                </a:solidFill>
              </a:defRPr>
            </a:lvl1pPr>
            <a:lvl2pPr indent="-228600" lvl="1" marL="914400" algn="l">
              <a:lnSpc>
                <a:spcPct val="110000"/>
              </a:lnSpc>
              <a:spcBef>
                <a:spcPts val="700"/>
              </a:spcBef>
              <a:spcAft>
                <a:spcPts val="0"/>
              </a:spcAft>
              <a:buSzPts val="1900"/>
              <a:buNone/>
              <a:defRPr b="1" sz="1900"/>
            </a:lvl2pPr>
            <a:lvl3pPr indent="-228600" lvl="2" marL="1371600" algn="l">
              <a:lnSpc>
                <a:spcPct val="110000"/>
              </a:lnSpc>
              <a:spcBef>
                <a:spcPts val="700"/>
              </a:spcBef>
              <a:spcAft>
                <a:spcPts val="0"/>
              </a:spcAft>
              <a:buSzPts val="1800"/>
              <a:buNone/>
              <a:defRPr b="1" sz="1800"/>
            </a:lvl3pPr>
            <a:lvl4pPr indent="-228600" lvl="3" marL="1828800" algn="l">
              <a:lnSpc>
                <a:spcPct val="110000"/>
              </a:lnSpc>
              <a:spcBef>
                <a:spcPts val="700"/>
              </a:spcBef>
              <a:spcAft>
                <a:spcPts val="0"/>
              </a:spcAft>
              <a:buSzPts val="1600"/>
              <a:buNone/>
              <a:defRPr b="1" sz="1600"/>
            </a:lvl4pPr>
            <a:lvl5pPr indent="-228600" lvl="4" marL="2286000" algn="l">
              <a:lnSpc>
                <a:spcPct val="110000"/>
              </a:lnSpc>
              <a:spcBef>
                <a:spcPts val="700"/>
              </a:spcBef>
              <a:spcAft>
                <a:spcPts val="0"/>
              </a:spcAft>
              <a:buSzPts val="1600"/>
              <a:buNone/>
              <a:defRPr b="1" sz="1600"/>
            </a:lvl5pPr>
            <a:lvl6pPr indent="-228600" lvl="5" marL="2743200" algn="l">
              <a:lnSpc>
                <a:spcPct val="110000"/>
              </a:lnSpc>
              <a:spcBef>
                <a:spcPts val="700"/>
              </a:spcBef>
              <a:spcAft>
                <a:spcPts val="0"/>
              </a:spcAft>
              <a:buSzPts val="1600"/>
              <a:buNone/>
              <a:defRPr b="1" sz="1600"/>
            </a:lvl6pPr>
            <a:lvl7pPr indent="-228600" lvl="6" marL="3200400" algn="l">
              <a:lnSpc>
                <a:spcPct val="110000"/>
              </a:lnSpc>
              <a:spcBef>
                <a:spcPts val="700"/>
              </a:spcBef>
              <a:spcAft>
                <a:spcPts val="0"/>
              </a:spcAft>
              <a:buSzPts val="1600"/>
              <a:buNone/>
              <a:defRPr b="1" sz="1600"/>
            </a:lvl7pPr>
            <a:lvl8pPr indent="-228600" lvl="7" marL="3657600" algn="l">
              <a:lnSpc>
                <a:spcPct val="110000"/>
              </a:lnSpc>
              <a:spcBef>
                <a:spcPts val="700"/>
              </a:spcBef>
              <a:spcAft>
                <a:spcPts val="0"/>
              </a:spcAft>
              <a:buSzPts val="1600"/>
              <a:buNone/>
              <a:defRPr b="1" sz="1600"/>
            </a:lvl8pPr>
            <a:lvl9pPr indent="-228600" lvl="8" marL="4114800" algn="l">
              <a:lnSpc>
                <a:spcPct val="110000"/>
              </a:lnSpc>
              <a:spcBef>
                <a:spcPts val="700"/>
              </a:spcBef>
              <a:spcAft>
                <a:spcPts val="0"/>
              </a:spcAft>
              <a:buSzPts val="1600"/>
              <a:buNone/>
              <a:defRPr b="1" sz="1600"/>
            </a:lvl9pPr>
          </a:lstStyle>
          <a:p/>
        </p:txBody>
      </p:sp>
      <p:sp>
        <p:nvSpPr>
          <p:cNvPr id="131" name="Google Shape;131;p38"/>
          <p:cNvSpPr txBox="1"/>
          <p:nvPr>
            <p:ph idx="4" type="body"/>
          </p:nvPr>
        </p:nvSpPr>
        <p:spPr>
          <a:xfrm>
            <a:off x="6633864" y="2909102"/>
            <a:ext cx="4800600" cy="299639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32" name="Google Shape;132;p38"/>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8"/>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38"/>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135" name="Shape 135"/>
        <p:cNvGrpSpPr/>
        <p:nvPr/>
      </p:nvGrpSpPr>
      <p:grpSpPr>
        <a:xfrm>
          <a:off x="0" y="0"/>
          <a:ext cx="0" cy="0"/>
          <a:chOff x="0" y="0"/>
          <a:chExt cx="0" cy="0"/>
        </a:xfrm>
      </p:grpSpPr>
      <p:sp>
        <p:nvSpPr>
          <p:cNvPr id="136" name="Google Shape;136;p39"/>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39"/>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9"/>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9"/>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showMasterSp="0" type="objTx">
  <p:cSld name="OBJECT_WITH_CAPTION_TEXT">
    <p:spTree>
      <p:nvGrpSpPr>
        <p:cNvPr id="140" name="Shape 140"/>
        <p:cNvGrpSpPr/>
        <p:nvPr/>
      </p:nvGrpSpPr>
      <p:grpSpPr>
        <a:xfrm>
          <a:off x="0" y="0"/>
          <a:ext cx="0" cy="0"/>
          <a:chOff x="0" y="0"/>
          <a:chExt cx="0" cy="0"/>
        </a:xfrm>
      </p:grpSpPr>
      <p:sp>
        <p:nvSpPr>
          <p:cNvPr id="141" name="Google Shape;141;p40" title="right scallop background shape"/>
          <p:cNvSpPr/>
          <p:nvPr/>
        </p:nvSpPr>
        <p:spPr>
          <a:xfrm>
            <a:off x="7389812" y="0"/>
            <a:ext cx="4802188" cy="6858000"/>
          </a:xfrm>
          <a:custGeom>
            <a:rect b="b" l="l" r="r" t="t"/>
            <a:pathLst>
              <a:path extrusionOk="0" h="4320" w="3025">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42" name="Google Shape;142;p40"/>
          <p:cNvSpPr txBox="1"/>
          <p:nvPr>
            <p:ph type="title"/>
          </p:nvPr>
        </p:nvSpPr>
        <p:spPr>
          <a:xfrm>
            <a:off x="8337884" y="457199"/>
            <a:ext cx="3092115" cy="119667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1900"/>
              <a:buFont typeface="Gill Sans"/>
              <a:buNone/>
              <a:defRPr b="1" i="0" sz="1900" cap="none">
                <a:solidFill>
                  <a:schemeClr val="accen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40"/>
          <p:cNvSpPr txBox="1"/>
          <p:nvPr>
            <p:ph idx="1" type="body"/>
          </p:nvPr>
        </p:nvSpPr>
        <p:spPr>
          <a:xfrm>
            <a:off x="765051" y="920377"/>
            <a:ext cx="6158418" cy="4985124"/>
          </a:xfrm>
          <a:prstGeom prst="rect">
            <a:avLst/>
          </a:prstGeom>
          <a:noFill/>
          <a:ln>
            <a:noFill/>
          </a:ln>
        </p:spPr>
        <p:txBody>
          <a:bodyPr anchorCtr="0" anchor="t" bIns="45700" lIns="91425" spcFirstLastPara="1" rIns="91425" wrap="square" tIns="45700">
            <a:normAutofit/>
          </a:bodyPr>
          <a:lstStyle>
            <a:lvl1pPr indent="-431800" lvl="0" marL="457200" algn="l">
              <a:lnSpc>
                <a:spcPct val="110000"/>
              </a:lnSpc>
              <a:spcBef>
                <a:spcPts val="700"/>
              </a:spcBef>
              <a:spcAft>
                <a:spcPts val="0"/>
              </a:spcAft>
              <a:buSzPts val="3200"/>
              <a:buChar char="•"/>
              <a:defRPr sz="3200"/>
            </a:lvl1pPr>
            <a:lvl2pPr indent="-406400" lvl="1" marL="914400" algn="l">
              <a:lnSpc>
                <a:spcPct val="110000"/>
              </a:lnSpc>
              <a:spcBef>
                <a:spcPts val="700"/>
              </a:spcBef>
              <a:spcAft>
                <a:spcPts val="0"/>
              </a:spcAft>
              <a:buSzPts val="2800"/>
              <a:buChar char="–"/>
              <a:defRPr sz="2800"/>
            </a:lvl2pPr>
            <a:lvl3pPr indent="-381000" lvl="2" marL="1371600" algn="l">
              <a:lnSpc>
                <a:spcPct val="110000"/>
              </a:lnSpc>
              <a:spcBef>
                <a:spcPts val="700"/>
              </a:spcBef>
              <a:spcAft>
                <a:spcPts val="0"/>
              </a:spcAft>
              <a:buSzPts val="2400"/>
              <a:buChar char="•"/>
              <a:defRPr sz="2400"/>
            </a:lvl3pPr>
            <a:lvl4pPr indent="-355600" lvl="3" marL="1828800" algn="l">
              <a:lnSpc>
                <a:spcPct val="110000"/>
              </a:lnSpc>
              <a:spcBef>
                <a:spcPts val="700"/>
              </a:spcBef>
              <a:spcAft>
                <a:spcPts val="0"/>
              </a:spcAft>
              <a:buSzPts val="2000"/>
              <a:buChar char="–"/>
              <a:defRPr sz="2000"/>
            </a:lvl4pPr>
            <a:lvl5pPr indent="-355600" lvl="4" marL="2286000" algn="l">
              <a:lnSpc>
                <a:spcPct val="110000"/>
              </a:lnSpc>
              <a:spcBef>
                <a:spcPts val="700"/>
              </a:spcBef>
              <a:spcAft>
                <a:spcPts val="0"/>
              </a:spcAft>
              <a:buSzPts val="2000"/>
              <a:buChar char="•"/>
              <a:defRPr sz="2000"/>
            </a:lvl5pPr>
            <a:lvl6pPr indent="-355600" lvl="5" marL="2743200" algn="l">
              <a:lnSpc>
                <a:spcPct val="110000"/>
              </a:lnSpc>
              <a:spcBef>
                <a:spcPts val="700"/>
              </a:spcBef>
              <a:spcAft>
                <a:spcPts val="0"/>
              </a:spcAft>
              <a:buSzPts val="2000"/>
              <a:buChar char="–"/>
              <a:defRPr sz="2000"/>
            </a:lvl6pPr>
            <a:lvl7pPr indent="-355600" lvl="6" marL="3200400" algn="l">
              <a:lnSpc>
                <a:spcPct val="110000"/>
              </a:lnSpc>
              <a:spcBef>
                <a:spcPts val="700"/>
              </a:spcBef>
              <a:spcAft>
                <a:spcPts val="0"/>
              </a:spcAft>
              <a:buSzPts val="2000"/>
              <a:buChar char="•"/>
              <a:defRPr sz="2000"/>
            </a:lvl7pPr>
            <a:lvl8pPr indent="-355600" lvl="7" marL="3657600" algn="l">
              <a:lnSpc>
                <a:spcPct val="110000"/>
              </a:lnSpc>
              <a:spcBef>
                <a:spcPts val="700"/>
              </a:spcBef>
              <a:spcAft>
                <a:spcPts val="0"/>
              </a:spcAft>
              <a:buSzPts val="2000"/>
              <a:buChar char="–"/>
              <a:defRPr sz="2000"/>
            </a:lvl8pPr>
            <a:lvl9pPr indent="-355600" lvl="8" marL="4114800" algn="l">
              <a:lnSpc>
                <a:spcPct val="110000"/>
              </a:lnSpc>
              <a:spcBef>
                <a:spcPts val="700"/>
              </a:spcBef>
              <a:spcAft>
                <a:spcPts val="0"/>
              </a:spcAft>
              <a:buSzPts val="2000"/>
              <a:buChar char="•"/>
              <a:defRPr sz="2000"/>
            </a:lvl9pPr>
          </a:lstStyle>
          <a:p/>
        </p:txBody>
      </p:sp>
      <p:sp>
        <p:nvSpPr>
          <p:cNvPr id="144" name="Google Shape;144;p40"/>
          <p:cNvSpPr txBox="1"/>
          <p:nvPr>
            <p:ph idx="2" type="body"/>
          </p:nvPr>
        </p:nvSpPr>
        <p:spPr>
          <a:xfrm>
            <a:off x="8337885" y="1741336"/>
            <a:ext cx="3092115" cy="416416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200"/>
              </a:spcBef>
              <a:spcAft>
                <a:spcPts val="0"/>
              </a:spcAft>
              <a:buSzPts val="1600"/>
              <a:buNone/>
              <a:defRPr sz="1600">
                <a:solidFill>
                  <a:schemeClr val="lt2"/>
                </a:solidFill>
              </a:defRPr>
            </a:lvl1pPr>
            <a:lvl2pPr indent="-228600" lvl="1" marL="914400" algn="l">
              <a:lnSpc>
                <a:spcPct val="110000"/>
              </a:lnSpc>
              <a:spcBef>
                <a:spcPts val="700"/>
              </a:spcBef>
              <a:spcAft>
                <a:spcPts val="0"/>
              </a:spcAft>
              <a:buSzPts val="1400"/>
              <a:buNone/>
              <a:defRPr sz="1400"/>
            </a:lvl2pPr>
            <a:lvl3pPr indent="-228600" lvl="2" marL="1371600" algn="l">
              <a:lnSpc>
                <a:spcPct val="110000"/>
              </a:lnSpc>
              <a:spcBef>
                <a:spcPts val="700"/>
              </a:spcBef>
              <a:spcAft>
                <a:spcPts val="0"/>
              </a:spcAft>
              <a:buSzPts val="1200"/>
              <a:buNone/>
              <a:defRPr sz="1200"/>
            </a:lvl3pPr>
            <a:lvl4pPr indent="-228600" lvl="3" marL="1828800" algn="l">
              <a:lnSpc>
                <a:spcPct val="110000"/>
              </a:lnSpc>
              <a:spcBef>
                <a:spcPts val="700"/>
              </a:spcBef>
              <a:spcAft>
                <a:spcPts val="0"/>
              </a:spcAft>
              <a:buSzPts val="1000"/>
              <a:buNone/>
              <a:defRPr sz="1000"/>
            </a:lvl4pPr>
            <a:lvl5pPr indent="-228600" lvl="4" marL="2286000" algn="l">
              <a:lnSpc>
                <a:spcPct val="110000"/>
              </a:lnSpc>
              <a:spcBef>
                <a:spcPts val="700"/>
              </a:spcBef>
              <a:spcAft>
                <a:spcPts val="0"/>
              </a:spcAft>
              <a:buSzPts val="1000"/>
              <a:buNone/>
              <a:defRPr sz="1000"/>
            </a:lvl5pPr>
            <a:lvl6pPr indent="-228600" lvl="5" marL="2743200" algn="l">
              <a:lnSpc>
                <a:spcPct val="110000"/>
              </a:lnSpc>
              <a:spcBef>
                <a:spcPts val="700"/>
              </a:spcBef>
              <a:spcAft>
                <a:spcPts val="0"/>
              </a:spcAft>
              <a:buSzPts val="1000"/>
              <a:buNone/>
              <a:defRPr sz="1000"/>
            </a:lvl6pPr>
            <a:lvl7pPr indent="-228600" lvl="6" marL="3200400" algn="l">
              <a:lnSpc>
                <a:spcPct val="110000"/>
              </a:lnSpc>
              <a:spcBef>
                <a:spcPts val="700"/>
              </a:spcBef>
              <a:spcAft>
                <a:spcPts val="0"/>
              </a:spcAft>
              <a:buSzPts val="1000"/>
              <a:buNone/>
              <a:defRPr sz="1000"/>
            </a:lvl7pPr>
            <a:lvl8pPr indent="-228600" lvl="7" marL="3657600" algn="l">
              <a:lnSpc>
                <a:spcPct val="110000"/>
              </a:lnSpc>
              <a:spcBef>
                <a:spcPts val="700"/>
              </a:spcBef>
              <a:spcAft>
                <a:spcPts val="0"/>
              </a:spcAft>
              <a:buSzPts val="1000"/>
              <a:buNone/>
              <a:defRPr sz="1000"/>
            </a:lvl8pPr>
            <a:lvl9pPr indent="-228600" lvl="8" marL="4114800" algn="l">
              <a:lnSpc>
                <a:spcPct val="110000"/>
              </a:lnSpc>
              <a:spcBef>
                <a:spcPts val="700"/>
              </a:spcBef>
              <a:spcAft>
                <a:spcPts val="0"/>
              </a:spcAft>
              <a:buSzPts val="1000"/>
              <a:buNone/>
              <a:defRPr sz="1000"/>
            </a:lvl9pPr>
          </a:lstStyle>
          <a:p/>
        </p:txBody>
      </p:sp>
      <p:sp>
        <p:nvSpPr>
          <p:cNvPr id="145" name="Google Shape;145;p40"/>
          <p:cNvSpPr txBox="1"/>
          <p:nvPr>
            <p:ph idx="10" type="dt"/>
          </p:nvPr>
        </p:nvSpPr>
        <p:spPr>
          <a:xfrm>
            <a:off x="765051" y="6375679"/>
            <a:ext cx="1233355"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40"/>
          <p:cNvSpPr txBox="1"/>
          <p:nvPr>
            <p:ph idx="11" type="ftr"/>
          </p:nvPr>
        </p:nvSpPr>
        <p:spPr>
          <a:xfrm>
            <a:off x="2103620" y="6375679"/>
            <a:ext cx="3482179"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40"/>
          <p:cNvSpPr txBox="1"/>
          <p:nvPr>
            <p:ph idx="12" type="sldNum"/>
          </p:nvPr>
        </p:nvSpPr>
        <p:spPr>
          <a:xfrm>
            <a:off x="5691014" y="6375679"/>
            <a:ext cx="1232456"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
        <p:nvSpPr>
          <p:cNvPr id="148" name="Google Shape;148;p40" title="left edge border"/>
          <p:cNvSpPr/>
          <p:nvPr/>
        </p:nvSpPr>
        <p:spPr>
          <a:xfrm>
            <a:off x="0" y="0"/>
            <a:ext cx="283464"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21" name="Shape 21"/>
        <p:cNvGrpSpPr/>
        <p:nvPr/>
      </p:nvGrpSpPr>
      <p:grpSpPr>
        <a:xfrm>
          <a:off x="0" y="0"/>
          <a:ext cx="0" cy="0"/>
          <a:chOff x="0" y="0"/>
          <a:chExt cx="0" cy="0"/>
        </a:xfrm>
      </p:grpSpPr>
      <p:sp>
        <p:nvSpPr>
          <p:cNvPr id="22" name="Google Shape;2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showMasterSp="0" type="picTx">
  <p:cSld name="PICTURE_WITH_CAPTION_TEXT">
    <p:spTree>
      <p:nvGrpSpPr>
        <p:cNvPr id="149" name="Shape 149"/>
        <p:cNvGrpSpPr/>
        <p:nvPr/>
      </p:nvGrpSpPr>
      <p:grpSpPr>
        <a:xfrm>
          <a:off x="0" y="0"/>
          <a:ext cx="0" cy="0"/>
          <a:chOff x="0" y="0"/>
          <a:chExt cx="0" cy="0"/>
        </a:xfrm>
      </p:grpSpPr>
      <p:sp>
        <p:nvSpPr>
          <p:cNvPr id="150" name="Google Shape;150;p41"/>
          <p:cNvSpPr/>
          <p:nvPr>
            <p:ph idx="2" type="pic"/>
          </p:nvPr>
        </p:nvSpPr>
        <p:spPr>
          <a:xfrm>
            <a:off x="283464" y="0"/>
            <a:ext cx="7355585" cy="6857999"/>
          </a:xfrm>
          <a:prstGeom prst="rect">
            <a:avLst/>
          </a:prstGeom>
          <a:noFill/>
          <a:ln>
            <a:noFill/>
          </a:ln>
        </p:spPr>
      </p:sp>
      <p:sp>
        <p:nvSpPr>
          <p:cNvPr id="151" name="Google Shape;151;p41" title="right scallop background shape"/>
          <p:cNvSpPr/>
          <p:nvPr/>
        </p:nvSpPr>
        <p:spPr>
          <a:xfrm>
            <a:off x="7389812" y="0"/>
            <a:ext cx="4802188" cy="6858000"/>
          </a:xfrm>
          <a:custGeom>
            <a:rect b="b" l="l" r="r" t="t"/>
            <a:pathLst>
              <a:path extrusionOk="0" h="4320" w="3025">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52" name="Google Shape;152;p41" title="left edge border"/>
          <p:cNvSpPr/>
          <p:nvPr/>
        </p:nvSpPr>
        <p:spPr>
          <a:xfrm>
            <a:off x="0" y="0"/>
            <a:ext cx="283464"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41"/>
          <p:cNvSpPr txBox="1"/>
          <p:nvPr>
            <p:ph type="title"/>
          </p:nvPr>
        </p:nvSpPr>
        <p:spPr>
          <a:xfrm>
            <a:off x="8337883" y="457200"/>
            <a:ext cx="3092117" cy="119667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1900"/>
              <a:buFont typeface="Gill Sans"/>
              <a:buNone/>
              <a:defRPr b="1" i="0" sz="1900">
                <a:solidFill>
                  <a:schemeClr val="accen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41"/>
          <p:cNvSpPr txBox="1"/>
          <p:nvPr>
            <p:ph idx="1" type="body"/>
          </p:nvPr>
        </p:nvSpPr>
        <p:spPr>
          <a:xfrm>
            <a:off x="8337883" y="1741336"/>
            <a:ext cx="3092117" cy="416416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200"/>
              </a:spcBef>
              <a:spcAft>
                <a:spcPts val="0"/>
              </a:spcAft>
              <a:buSzPts val="1600"/>
              <a:buNone/>
              <a:defRPr sz="1600">
                <a:solidFill>
                  <a:schemeClr val="lt2"/>
                </a:solidFill>
              </a:defRPr>
            </a:lvl1pPr>
            <a:lvl2pPr indent="-228600" lvl="1" marL="914400" algn="l">
              <a:lnSpc>
                <a:spcPct val="110000"/>
              </a:lnSpc>
              <a:spcBef>
                <a:spcPts val="700"/>
              </a:spcBef>
              <a:spcAft>
                <a:spcPts val="0"/>
              </a:spcAft>
              <a:buSzPts val="1400"/>
              <a:buNone/>
              <a:defRPr sz="1400"/>
            </a:lvl2pPr>
            <a:lvl3pPr indent="-228600" lvl="2" marL="1371600" algn="l">
              <a:lnSpc>
                <a:spcPct val="110000"/>
              </a:lnSpc>
              <a:spcBef>
                <a:spcPts val="700"/>
              </a:spcBef>
              <a:spcAft>
                <a:spcPts val="0"/>
              </a:spcAft>
              <a:buSzPts val="1200"/>
              <a:buNone/>
              <a:defRPr sz="1200"/>
            </a:lvl3pPr>
            <a:lvl4pPr indent="-228600" lvl="3" marL="1828800" algn="l">
              <a:lnSpc>
                <a:spcPct val="110000"/>
              </a:lnSpc>
              <a:spcBef>
                <a:spcPts val="700"/>
              </a:spcBef>
              <a:spcAft>
                <a:spcPts val="0"/>
              </a:spcAft>
              <a:buSzPts val="1000"/>
              <a:buNone/>
              <a:defRPr sz="1000"/>
            </a:lvl4pPr>
            <a:lvl5pPr indent="-228600" lvl="4" marL="2286000" algn="l">
              <a:lnSpc>
                <a:spcPct val="110000"/>
              </a:lnSpc>
              <a:spcBef>
                <a:spcPts val="700"/>
              </a:spcBef>
              <a:spcAft>
                <a:spcPts val="0"/>
              </a:spcAft>
              <a:buSzPts val="1000"/>
              <a:buNone/>
              <a:defRPr sz="1000"/>
            </a:lvl5pPr>
            <a:lvl6pPr indent="-228600" lvl="5" marL="2743200" algn="l">
              <a:lnSpc>
                <a:spcPct val="110000"/>
              </a:lnSpc>
              <a:spcBef>
                <a:spcPts val="700"/>
              </a:spcBef>
              <a:spcAft>
                <a:spcPts val="0"/>
              </a:spcAft>
              <a:buSzPts val="1000"/>
              <a:buNone/>
              <a:defRPr sz="1000"/>
            </a:lvl6pPr>
            <a:lvl7pPr indent="-228600" lvl="6" marL="3200400" algn="l">
              <a:lnSpc>
                <a:spcPct val="110000"/>
              </a:lnSpc>
              <a:spcBef>
                <a:spcPts val="700"/>
              </a:spcBef>
              <a:spcAft>
                <a:spcPts val="0"/>
              </a:spcAft>
              <a:buSzPts val="1000"/>
              <a:buNone/>
              <a:defRPr sz="1000"/>
            </a:lvl7pPr>
            <a:lvl8pPr indent="-228600" lvl="7" marL="3657600" algn="l">
              <a:lnSpc>
                <a:spcPct val="110000"/>
              </a:lnSpc>
              <a:spcBef>
                <a:spcPts val="700"/>
              </a:spcBef>
              <a:spcAft>
                <a:spcPts val="0"/>
              </a:spcAft>
              <a:buSzPts val="1000"/>
              <a:buNone/>
              <a:defRPr sz="1000"/>
            </a:lvl8pPr>
            <a:lvl9pPr indent="-228600" lvl="8" marL="4114800" algn="l">
              <a:lnSpc>
                <a:spcPct val="110000"/>
              </a:lnSpc>
              <a:spcBef>
                <a:spcPts val="700"/>
              </a:spcBef>
              <a:spcAft>
                <a:spcPts val="0"/>
              </a:spcAft>
              <a:buSzPts val="1000"/>
              <a:buNone/>
              <a:defRPr sz="1000"/>
            </a:lvl9pPr>
          </a:lstStyle>
          <a:p/>
        </p:txBody>
      </p:sp>
      <p:sp>
        <p:nvSpPr>
          <p:cNvPr id="155" name="Google Shape;155;p41"/>
          <p:cNvSpPr txBox="1"/>
          <p:nvPr>
            <p:ph idx="10" type="dt"/>
          </p:nvPr>
        </p:nvSpPr>
        <p:spPr>
          <a:xfrm>
            <a:off x="765950" y="6375679"/>
            <a:ext cx="1232456"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1"/>
          <p:cNvSpPr txBox="1"/>
          <p:nvPr>
            <p:ph idx="11" type="ftr"/>
          </p:nvPr>
        </p:nvSpPr>
        <p:spPr>
          <a:xfrm>
            <a:off x="2103621" y="6375679"/>
            <a:ext cx="3482178"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41"/>
          <p:cNvSpPr txBox="1"/>
          <p:nvPr>
            <p:ph idx="12" type="sldNum"/>
          </p:nvPr>
        </p:nvSpPr>
        <p:spPr>
          <a:xfrm>
            <a:off x="5687568" y="6375679"/>
            <a:ext cx="1234440"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158" name="Shape 158"/>
        <p:cNvGrpSpPr/>
        <p:nvPr/>
      </p:nvGrpSpPr>
      <p:grpSpPr>
        <a:xfrm>
          <a:off x="0" y="0"/>
          <a:ext cx="0" cy="0"/>
          <a:chOff x="0" y="0"/>
          <a:chExt cx="0" cy="0"/>
        </a:xfrm>
      </p:grpSpPr>
      <p:sp>
        <p:nvSpPr>
          <p:cNvPr id="159" name="Google Shape;159;p42"/>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42"/>
          <p:cNvSpPr txBox="1"/>
          <p:nvPr>
            <p:ph idx="1" type="body"/>
          </p:nvPr>
        </p:nvSpPr>
        <p:spPr>
          <a:xfrm rot="5400000">
            <a:off x="4544044" y="-1006365"/>
            <a:ext cx="3593591" cy="10178322"/>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61" name="Google Shape;161;p42"/>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42"/>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42"/>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164" name="Shape 164"/>
        <p:cNvGrpSpPr/>
        <p:nvPr/>
      </p:nvGrpSpPr>
      <p:grpSpPr>
        <a:xfrm>
          <a:off x="0" y="0"/>
          <a:ext cx="0" cy="0"/>
          <a:chOff x="0" y="0"/>
          <a:chExt cx="0" cy="0"/>
        </a:xfrm>
      </p:grpSpPr>
      <p:sp>
        <p:nvSpPr>
          <p:cNvPr id="165" name="Google Shape;165;p43"/>
          <p:cNvSpPr txBox="1"/>
          <p:nvPr>
            <p:ph type="title"/>
          </p:nvPr>
        </p:nvSpPr>
        <p:spPr>
          <a:xfrm rot="5400000">
            <a:off x="8012185" y="2436522"/>
            <a:ext cx="5600404"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43"/>
          <p:cNvSpPr txBox="1"/>
          <p:nvPr>
            <p:ph idx="1" type="body"/>
          </p:nvPr>
        </p:nvSpPr>
        <p:spPr>
          <a:xfrm rot="5400000">
            <a:off x="2653390" y="-1013705"/>
            <a:ext cx="5600405" cy="8392585"/>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67" name="Google Shape;167;p43"/>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3"/>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43"/>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27" name="Shape 27"/>
        <p:cNvGrpSpPr/>
        <p:nvPr/>
      </p:nvGrpSpPr>
      <p:grpSpPr>
        <a:xfrm>
          <a:off x="0" y="0"/>
          <a:ext cx="0" cy="0"/>
          <a:chOff x="0" y="0"/>
          <a:chExt cx="0" cy="0"/>
        </a:xfrm>
      </p:grpSpPr>
      <p:sp>
        <p:nvSpPr>
          <p:cNvPr id="28" name="Google Shape;28;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33" name="Shape 33"/>
        <p:cNvGrpSpPr/>
        <p:nvPr/>
      </p:nvGrpSpPr>
      <p:grpSpPr>
        <a:xfrm>
          <a:off x="0" y="0"/>
          <a:ext cx="0" cy="0"/>
          <a:chOff x="0" y="0"/>
          <a:chExt cx="0" cy="0"/>
        </a:xfrm>
      </p:grpSpPr>
      <p:sp>
        <p:nvSpPr>
          <p:cNvPr id="34" name="Google Shape;34;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40" name="Shape 40"/>
        <p:cNvGrpSpPr/>
        <p:nvPr/>
      </p:nvGrpSpPr>
      <p:grpSpPr>
        <a:xfrm>
          <a:off x="0" y="0"/>
          <a:ext cx="0" cy="0"/>
          <a:chOff x="0" y="0"/>
          <a:chExt cx="0" cy="0"/>
        </a:xfrm>
      </p:grpSpPr>
      <p:sp>
        <p:nvSpPr>
          <p:cNvPr id="41" name="Google Shape;41;p4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49" name="Shape 49"/>
        <p:cNvGrpSpPr/>
        <p:nvPr/>
      </p:nvGrpSpPr>
      <p:grpSpPr>
        <a:xfrm>
          <a:off x="0" y="0"/>
          <a:ext cx="0" cy="0"/>
          <a:chOff x="0" y="0"/>
          <a:chExt cx="0" cy="0"/>
        </a:xfrm>
      </p:grpSpPr>
      <p:sp>
        <p:nvSpPr>
          <p:cNvPr id="50" name="Google Shape;5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54" name="Shape 54"/>
        <p:cNvGrpSpPr/>
        <p:nvPr/>
      </p:nvGrpSpPr>
      <p:grpSpPr>
        <a:xfrm>
          <a:off x="0" y="0"/>
          <a:ext cx="0" cy="0"/>
          <a:chOff x="0" y="0"/>
          <a:chExt cx="0" cy="0"/>
        </a:xfrm>
      </p:grpSpPr>
      <p:sp>
        <p:nvSpPr>
          <p:cNvPr id="55" name="Google Shape;5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1"/>
          <p:cNvSpPr/>
          <p:nvPr>
            <p:ph idx="2" type="pic"/>
          </p:nvPr>
        </p:nvSpPr>
        <p:spPr>
          <a:xfrm>
            <a:off x="5183188" y="987425"/>
            <a:ext cx="6172200" cy="4873625"/>
          </a:xfrm>
          <a:prstGeom prst="rect">
            <a:avLst/>
          </a:prstGeom>
          <a:noFill/>
          <a:ln>
            <a:noFill/>
          </a:ln>
        </p:spPr>
      </p:sp>
      <p:sp>
        <p:nvSpPr>
          <p:cNvPr id="68" name="Google Shape;68;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 name="Shape 84"/>
        <p:cNvGrpSpPr/>
        <p:nvPr/>
      </p:nvGrpSpPr>
      <p:grpSpPr>
        <a:xfrm>
          <a:off x="0" y="0"/>
          <a:ext cx="0" cy="0"/>
          <a:chOff x="0" y="0"/>
          <a:chExt cx="0" cy="0"/>
        </a:xfrm>
      </p:grpSpPr>
      <p:sp>
        <p:nvSpPr>
          <p:cNvPr id="85" name="Google Shape;85;p32"/>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2"/>
              </a:buClr>
              <a:buSzPts val="5100"/>
              <a:buFont typeface="Impact"/>
              <a:buNone/>
              <a:defRPr b="0" i="0" sz="5100" u="none" cap="none" strike="noStrike">
                <a:solidFill>
                  <a:schemeClr val="dk2"/>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32"/>
          <p:cNvSpPr txBox="1"/>
          <p:nvPr>
            <p:ph idx="1" type="body"/>
          </p:nvPr>
        </p:nvSpPr>
        <p:spPr>
          <a:xfrm>
            <a:off x="1251678" y="2286001"/>
            <a:ext cx="10178322" cy="3593591"/>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10000"/>
              </a:lnSpc>
              <a:spcBef>
                <a:spcPts val="700"/>
              </a:spcBef>
              <a:spcAft>
                <a:spcPts val="0"/>
              </a:spcAft>
              <a:buClr>
                <a:schemeClr val="dk2"/>
              </a:buClr>
              <a:buSzPts val="2000"/>
              <a:buFont typeface="Arial"/>
              <a:buChar char="•"/>
              <a:defRPr b="0" i="0" sz="2000" u="none" cap="none" strike="noStrike">
                <a:solidFill>
                  <a:srgbClr val="595959"/>
                </a:solidFill>
                <a:latin typeface="Gill Sans"/>
                <a:ea typeface="Gill Sans"/>
                <a:cs typeface="Gill Sans"/>
                <a:sym typeface="Gill Sans"/>
              </a:defRPr>
            </a:lvl1pPr>
            <a:lvl2pPr indent="-342900" lvl="1" marL="914400" marR="0" rtl="0" algn="l">
              <a:lnSpc>
                <a:spcPct val="110000"/>
              </a:lnSpc>
              <a:spcBef>
                <a:spcPts val="700"/>
              </a:spcBef>
              <a:spcAft>
                <a:spcPts val="0"/>
              </a:spcAft>
              <a:buClr>
                <a:schemeClr val="dk2"/>
              </a:buClr>
              <a:buSzPts val="1800"/>
              <a:buFont typeface="Gill Sans"/>
              <a:buChar char="–"/>
              <a:defRPr b="0" i="0" sz="1800" u="none" cap="none" strike="noStrike">
                <a:solidFill>
                  <a:srgbClr val="595959"/>
                </a:solidFill>
                <a:latin typeface="Gill Sans"/>
                <a:ea typeface="Gill Sans"/>
                <a:cs typeface="Gill Sans"/>
                <a:sym typeface="Gill Sans"/>
              </a:defRPr>
            </a:lvl2pPr>
            <a:lvl3pPr indent="-330200" lvl="2" marL="1371600" marR="0" rtl="0" algn="l">
              <a:lnSpc>
                <a:spcPct val="110000"/>
              </a:lnSpc>
              <a:spcBef>
                <a:spcPts val="700"/>
              </a:spcBef>
              <a:spcAft>
                <a:spcPts val="0"/>
              </a:spcAft>
              <a:buClr>
                <a:schemeClr val="dk2"/>
              </a:buClr>
              <a:buSzPts val="1600"/>
              <a:buFont typeface="Arial"/>
              <a:buChar char="•"/>
              <a:defRPr b="0" i="0" sz="1600" u="none" cap="none" strike="noStrike">
                <a:solidFill>
                  <a:srgbClr val="595959"/>
                </a:solidFill>
                <a:latin typeface="Gill Sans"/>
                <a:ea typeface="Gill Sans"/>
                <a:cs typeface="Gill Sans"/>
                <a:sym typeface="Gill Sans"/>
              </a:defRPr>
            </a:lvl3pPr>
            <a:lvl4pPr indent="-317500" lvl="3" marL="1828800" marR="0" rtl="0" algn="l">
              <a:lnSpc>
                <a:spcPct val="110000"/>
              </a:lnSpc>
              <a:spcBef>
                <a:spcPts val="700"/>
              </a:spcBef>
              <a:spcAft>
                <a:spcPts val="0"/>
              </a:spcAft>
              <a:buClr>
                <a:schemeClr val="dk2"/>
              </a:buClr>
              <a:buSzPts val="1400"/>
              <a:buFont typeface="Gill Sans"/>
              <a:buChar char="–"/>
              <a:defRPr b="0" i="0" sz="1400" u="none" cap="none" strike="noStrike">
                <a:solidFill>
                  <a:srgbClr val="595959"/>
                </a:solidFill>
                <a:latin typeface="Gill Sans"/>
                <a:ea typeface="Gill Sans"/>
                <a:cs typeface="Gill Sans"/>
                <a:sym typeface="Gill Sans"/>
              </a:defRPr>
            </a:lvl4pPr>
            <a:lvl5pPr indent="-317500" lvl="4" marL="2286000" marR="0" rtl="0" algn="l">
              <a:lnSpc>
                <a:spcPct val="110000"/>
              </a:lnSpc>
              <a:spcBef>
                <a:spcPts val="700"/>
              </a:spcBef>
              <a:spcAft>
                <a:spcPts val="0"/>
              </a:spcAft>
              <a:buClr>
                <a:schemeClr val="dk2"/>
              </a:buClr>
              <a:buSzPts val="1400"/>
              <a:buFont typeface="Arial"/>
              <a:buChar char="•"/>
              <a:defRPr b="0" i="0" sz="1400" u="none" cap="none" strike="noStrike">
                <a:solidFill>
                  <a:srgbClr val="595959"/>
                </a:solidFill>
                <a:latin typeface="Gill Sans"/>
                <a:ea typeface="Gill Sans"/>
                <a:cs typeface="Gill Sans"/>
                <a:sym typeface="Gill Sans"/>
              </a:defRPr>
            </a:lvl5pPr>
            <a:lvl6pPr indent="-317500" lvl="5" marL="2743200" marR="0" rtl="0" algn="l">
              <a:lnSpc>
                <a:spcPct val="110000"/>
              </a:lnSpc>
              <a:spcBef>
                <a:spcPts val="700"/>
              </a:spcBef>
              <a:spcAft>
                <a:spcPts val="0"/>
              </a:spcAft>
              <a:buClr>
                <a:schemeClr val="dk2"/>
              </a:buClr>
              <a:buSzPts val="1400"/>
              <a:buFont typeface="Gill Sans"/>
              <a:buChar char="–"/>
              <a:defRPr b="0" i="0" sz="1400" u="none" cap="none" strike="noStrike">
                <a:solidFill>
                  <a:srgbClr val="595959"/>
                </a:solidFill>
                <a:latin typeface="Gill Sans"/>
                <a:ea typeface="Gill Sans"/>
                <a:cs typeface="Gill Sans"/>
                <a:sym typeface="Gill Sans"/>
              </a:defRPr>
            </a:lvl6pPr>
            <a:lvl7pPr indent="-317500" lvl="6" marL="3200400" marR="0" rtl="0" algn="l">
              <a:lnSpc>
                <a:spcPct val="110000"/>
              </a:lnSpc>
              <a:spcBef>
                <a:spcPts val="700"/>
              </a:spcBef>
              <a:spcAft>
                <a:spcPts val="0"/>
              </a:spcAft>
              <a:buClr>
                <a:schemeClr val="dk2"/>
              </a:buClr>
              <a:buSzPts val="1400"/>
              <a:buFont typeface="Arial"/>
              <a:buChar char="•"/>
              <a:defRPr b="0" i="0" sz="1400" u="none" cap="none" strike="noStrike">
                <a:solidFill>
                  <a:srgbClr val="595959"/>
                </a:solidFill>
                <a:latin typeface="Gill Sans"/>
                <a:ea typeface="Gill Sans"/>
                <a:cs typeface="Gill Sans"/>
                <a:sym typeface="Gill Sans"/>
              </a:defRPr>
            </a:lvl7pPr>
            <a:lvl8pPr indent="-317500" lvl="7" marL="3657600" marR="0" rtl="0" algn="l">
              <a:lnSpc>
                <a:spcPct val="110000"/>
              </a:lnSpc>
              <a:spcBef>
                <a:spcPts val="700"/>
              </a:spcBef>
              <a:spcAft>
                <a:spcPts val="0"/>
              </a:spcAft>
              <a:buClr>
                <a:schemeClr val="dk2"/>
              </a:buClr>
              <a:buSzPts val="1400"/>
              <a:buFont typeface="Gill Sans"/>
              <a:buChar char="–"/>
              <a:defRPr b="0" i="0" sz="1400" u="none" cap="none" strike="noStrike">
                <a:solidFill>
                  <a:srgbClr val="595959"/>
                </a:solidFill>
                <a:latin typeface="Gill Sans"/>
                <a:ea typeface="Gill Sans"/>
                <a:cs typeface="Gill Sans"/>
                <a:sym typeface="Gill Sans"/>
              </a:defRPr>
            </a:lvl8pPr>
            <a:lvl9pPr indent="-317500" lvl="8" marL="4114800" marR="0" rtl="0" algn="l">
              <a:lnSpc>
                <a:spcPct val="110000"/>
              </a:lnSpc>
              <a:spcBef>
                <a:spcPts val="700"/>
              </a:spcBef>
              <a:spcAft>
                <a:spcPts val="0"/>
              </a:spcAft>
              <a:buClr>
                <a:schemeClr val="dk2"/>
              </a:buClr>
              <a:buSzPts val="1400"/>
              <a:buFont typeface="Arial"/>
              <a:buChar char="•"/>
              <a:defRPr b="0" i="0" sz="1400" u="none" cap="none" strike="noStrike">
                <a:solidFill>
                  <a:srgbClr val="595959"/>
                </a:solidFill>
                <a:latin typeface="Gill Sans"/>
                <a:ea typeface="Gill Sans"/>
                <a:cs typeface="Gill Sans"/>
                <a:sym typeface="Gill Sans"/>
              </a:defRPr>
            </a:lvl9pPr>
          </a:lstStyle>
          <a:p/>
        </p:txBody>
      </p:sp>
      <p:sp>
        <p:nvSpPr>
          <p:cNvPr id="87" name="Google Shape;87;p32"/>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5959"/>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88" name="Google Shape;88;p32"/>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595959"/>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89" name="Google Shape;89;p32"/>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ja-JP"/>
              <a:t>‹#›</a:t>
            </a:fld>
            <a:endParaRPr/>
          </a:p>
        </p:txBody>
      </p:sp>
      <p:sp>
        <p:nvSpPr>
          <p:cNvPr id="90" name="Google Shape;90;p32" title="Left scallop edge"/>
          <p:cNvSpPr/>
          <p:nvPr/>
        </p:nvSpPr>
        <p:spPr>
          <a:xfrm>
            <a:off x="0" y="0"/>
            <a:ext cx="885825" cy="6858000"/>
          </a:xfrm>
          <a:custGeom>
            <a:rect b="b" l="l" r="r" t="t"/>
            <a:pathLst>
              <a:path extrusionOk="0" h="4320" w="558">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91" name="Google Shape;91;p32" title="right edge border"/>
          <p:cNvSpPr/>
          <p:nvPr/>
        </p:nvSpPr>
        <p:spPr>
          <a:xfrm>
            <a:off x="11908536" y="0"/>
            <a:ext cx="283464"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72.png"/><Relationship Id="rId5" Type="http://schemas.openxmlformats.org/officeDocument/2006/relationships/image" Target="../media/image14.png"/><Relationship Id="rId6" Type="http://schemas.openxmlformats.org/officeDocument/2006/relationships/image" Target="../media/image20.png"/><Relationship Id="rId7" Type="http://schemas.openxmlformats.org/officeDocument/2006/relationships/image" Target="../media/image39.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46.png"/><Relationship Id="rId6" Type="http://schemas.openxmlformats.org/officeDocument/2006/relationships/image" Target="../media/image25.png"/><Relationship Id="rId7" Type="http://schemas.openxmlformats.org/officeDocument/2006/relationships/hyperlink" Target="https://www.sanbe-sou.jp/2025/03/20/post-278/" TargetMode="External"/><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6.jpg"/><Relationship Id="rId5" Type="http://schemas.openxmlformats.org/officeDocument/2006/relationships/image" Target="../media/image43.jp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5.jp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32.png"/><Relationship Id="rId7"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8.png"/><Relationship Id="rId9" Type="http://schemas.openxmlformats.org/officeDocument/2006/relationships/image" Target="../media/image45.jpg"/><Relationship Id="rId5" Type="http://schemas.openxmlformats.org/officeDocument/2006/relationships/image" Target="../media/image32.png"/><Relationship Id="rId6" Type="http://schemas.openxmlformats.org/officeDocument/2006/relationships/image" Target="../media/image51.jpg"/><Relationship Id="rId7" Type="http://schemas.openxmlformats.org/officeDocument/2006/relationships/image" Target="../media/image37.jpg"/><Relationship Id="rId8"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62.jpg"/><Relationship Id="rId6" Type="http://schemas.openxmlformats.org/officeDocument/2006/relationships/image" Target="../media/image49.jpg"/><Relationship Id="rId7"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7.jpg"/><Relationship Id="rId4" Type="http://schemas.openxmlformats.org/officeDocument/2006/relationships/image" Target="../media/image50.jpg"/><Relationship Id="rId9" Type="http://schemas.openxmlformats.org/officeDocument/2006/relationships/image" Target="../media/image60.jpg"/><Relationship Id="rId5" Type="http://schemas.openxmlformats.org/officeDocument/2006/relationships/image" Target="../media/image48.png"/><Relationship Id="rId6" Type="http://schemas.openxmlformats.org/officeDocument/2006/relationships/image" Target="../media/image8.png"/><Relationship Id="rId7" Type="http://schemas.openxmlformats.org/officeDocument/2006/relationships/image" Target="../media/image54.jpg"/><Relationship Id="rId8" Type="http://schemas.openxmlformats.org/officeDocument/2006/relationships/image" Target="../media/image6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5.png"/><Relationship Id="rId4" Type="http://schemas.openxmlformats.org/officeDocument/2006/relationships/image" Target="../media/image8.png"/><Relationship Id="rId5" Type="http://schemas.openxmlformats.org/officeDocument/2006/relationships/image" Target="../media/image5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48.png"/><Relationship Id="rId7" Type="http://schemas.openxmlformats.org/officeDocument/2006/relationships/image" Target="../media/image8.png"/><Relationship Id="rId8" Type="http://schemas.openxmlformats.org/officeDocument/2006/relationships/image" Target="../media/image6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7.png"/><Relationship Id="rId4" Type="http://schemas.openxmlformats.org/officeDocument/2006/relationships/image" Target="../media/image69.png"/><Relationship Id="rId11" Type="http://schemas.openxmlformats.org/officeDocument/2006/relationships/image" Target="../media/image68.jpg"/><Relationship Id="rId10" Type="http://schemas.openxmlformats.org/officeDocument/2006/relationships/image" Target="../media/image74.jpg"/><Relationship Id="rId9" Type="http://schemas.openxmlformats.org/officeDocument/2006/relationships/image" Target="../media/image63.jpg"/><Relationship Id="rId5" Type="http://schemas.openxmlformats.org/officeDocument/2006/relationships/image" Target="../media/image8.png"/><Relationship Id="rId6" Type="http://schemas.openxmlformats.org/officeDocument/2006/relationships/image" Target="../media/image57.png"/><Relationship Id="rId7" Type="http://schemas.openxmlformats.org/officeDocument/2006/relationships/image" Target="../media/image90.png"/><Relationship Id="rId8"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gi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5.png"/><Relationship Id="rId4" Type="http://schemas.openxmlformats.org/officeDocument/2006/relationships/image" Target="../media/image59.png"/><Relationship Id="rId5" Type="http://schemas.openxmlformats.org/officeDocument/2006/relationships/image" Target="../media/image73.png"/><Relationship Id="rId6" Type="http://schemas.openxmlformats.org/officeDocument/2006/relationships/image" Target="../media/image64.png"/><Relationship Id="rId7"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4.png"/><Relationship Id="rId4" Type="http://schemas.openxmlformats.org/officeDocument/2006/relationships/image" Target="../media/image71.png"/><Relationship Id="rId5" Type="http://schemas.openxmlformats.org/officeDocument/2006/relationships/image" Target="../media/image48.png"/><Relationship Id="rId6" Type="http://schemas.openxmlformats.org/officeDocument/2006/relationships/image" Target="../media/image7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1.png"/><Relationship Id="rId4" Type="http://schemas.openxmlformats.org/officeDocument/2006/relationships/image" Target="../media/image48.png"/><Relationship Id="rId5" Type="http://schemas.openxmlformats.org/officeDocument/2006/relationships/image" Target="../media/image82.jpg"/><Relationship Id="rId6" Type="http://schemas.openxmlformats.org/officeDocument/2006/relationships/image" Target="../media/image83.jpg"/><Relationship Id="rId7" Type="http://schemas.openxmlformats.org/officeDocument/2006/relationships/image" Target="../media/image7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88.jpg"/><Relationship Id="rId5" Type="http://schemas.openxmlformats.org/officeDocument/2006/relationships/image" Target="../media/image7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94.jpg"/><Relationship Id="rId4" Type="http://schemas.openxmlformats.org/officeDocument/2006/relationships/image" Target="../media/image80.jpg"/><Relationship Id="rId11" Type="http://schemas.openxmlformats.org/officeDocument/2006/relationships/image" Target="../media/image95.jpg"/><Relationship Id="rId10" Type="http://schemas.openxmlformats.org/officeDocument/2006/relationships/image" Target="../media/image92.png"/><Relationship Id="rId9" Type="http://schemas.openxmlformats.org/officeDocument/2006/relationships/image" Target="../media/image91.png"/><Relationship Id="rId5" Type="http://schemas.openxmlformats.org/officeDocument/2006/relationships/image" Target="../media/image89.jpg"/><Relationship Id="rId6" Type="http://schemas.openxmlformats.org/officeDocument/2006/relationships/image" Target="../media/image93.png"/><Relationship Id="rId7" Type="http://schemas.openxmlformats.org/officeDocument/2006/relationships/image" Target="../media/image78.png"/><Relationship Id="rId8"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6.jp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1.jpg"/><Relationship Id="rId5" Type="http://schemas.openxmlformats.org/officeDocument/2006/relationships/image" Target="../media/image19.jpg"/><Relationship Id="rId6"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0.jpg"/><Relationship Id="rId5" Type="http://schemas.openxmlformats.org/officeDocument/2006/relationships/image" Target="../media/image33.jpg"/><Relationship Id="rId6" Type="http://schemas.openxmlformats.org/officeDocument/2006/relationships/image" Target="../media/image28.jpg"/><Relationship Id="rId7" Type="http://schemas.openxmlformats.org/officeDocument/2006/relationships/image" Target="../media/image31.jp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D050"/>
        </a:solidFill>
      </p:bgPr>
    </p:bg>
    <p:spTree>
      <p:nvGrpSpPr>
        <p:cNvPr id="173" name="Shape 173"/>
        <p:cNvGrpSpPr/>
        <p:nvPr/>
      </p:nvGrpSpPr>
      <p:grpSpPr>
        <a:xfrm>
          <a:off x="0" y="0"/>
          <a:ext cx="0" cy="0"/>
          <a:chOff x="0" y="0"/>
          <a:chExt cx="0" cy="0"/>
        </a:xfrm>
      </p:grpSpPr>
      <p:sp>
        <p:nvSpPr>
          <p:cNvPr id="174" name="Google Shape;174;p1"/>
          <p:cNvSpPr/>
          <p:nvPr/>
        </p:nvSpPr>
        <p:spPr>
          <a:xfrm>
            <a:off x="0" y="-20739"/>
            <a:ext cx="12192000" cy="48193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5" name="Google Shape;175;p1"/>
          <p:cNvSpPr/>
          <p:nvPr/>
        </p:nvSpPr>
        <p:spPr>
          <a:xfrm>
            <a:off x="13301" y="4749259"/>
            <a:ext cx="12192000" cy="21180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6" name="Google Shape;176;p1"/>
          <p:cNvSpPr txBox="1"/>
          <p:nvPr/>
        </p:nvSpPr>
        <p:spPr>
          <a:xfrm>
            <a:off x="7030725" y="1495975"/>
            <a:ext cx="2240100" cy="7290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l">
              <a:lnSpc>
                <a:spcPct val="80000"/>
              </a:lnSpc>
              <a:spcBef>
                <a:spcPts val="0"/>
              </a:spcBef>
              <a:spcAft>
                <a:spcPts val="0"/>
              </a:spcAft>
              <a:buClr>
                <a:schemeClr val="dk1"/>
              </a:buClr>
              <a:buSzPct val="100000"/>
              <a:buFont typeface="Arial"/>
              <a:buNone/>
            </a:pPr>
            <a:r>
              <a:rPr b="0" i="0" lang="ja-JP" sz="5000" u="none" cap="none" strike="noStrike">
                <a:solidFill>
                  <a:schemeClr val="dk1"/>
                </a:solidFill>
                <a:latin typeface="Arial"/>
                <a:ea typeface="Arial"/>
                <a:cs typeface="Arial"/>
                <a:sym typeface="Arial"/>
              </a:rPr>
              <a:t>おおだし</a:t>
            </a:r>
            <a:r>
              <a:rPr b="0" i="0" lang="ja-JP" sz="5000" u="none" cap="none" strike="noStrike">
                <a:solidFill>
                  <a:srgbClr val="59595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7" name="Google Shape;177;p1"/>
          <p:cNvSpPr txBox="1"/>
          <p:nvPr/>
        </p:nvSpPr>
        <p:spPr>
          <a:xfrm>
            <a:off x="9154295" y="4897345"/>
            <a:ext cx="254559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MS Gothic"/>
                <a:ea typeface="MS Gothic"/>
                <a:cs typeface="MS Gothic"/>
                <a:sym typeface="MS Gothic"/>
              </a:rPr>
              <a:t>（一社）大田市観光協会</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9325839" y="5539260"/>
            <a:ext cx="254559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sng" cap="none" strike="noStrike">
                <a:solidFill>
                  <a:srgbClr val="000000"/>
                </a:solidFill>
                <a:latin typeface="MS Gothic"/>
                <a:ea typeface="MS Gothic"/>
                <a:cs typeface="MS Gothic"/>
                <a:sym typeface="MS Gothic"/>
              </a:rPr>
              <a:t>TEL:0854-88-9950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sng" cap="none" strike="noStrike">
                <a:solidFill>
                  <a:srgbClr val="000000"/>
                </a:solidFill>
                <a:latin typeface="MS Gothic"/>
                <a:ea typeface="MS Gothic"/>
                <a:cs typeface="MS Gothic"/>
                <a:sym typeface="MS Gothic"/>
              </a:rPr>
              <a:t>FAX:0854-88-9960</a:t>
            </a:r>
            <a:endParaRPr b="0" i="0" sz="1400" u="none" cap="none" strike="noStrike">
              <a:solidFill>
                <a:srgbClr val="000000"/>
              </a:solidFill>
              <a:latin typeface="Arial"/>
              <a:ea typeface="Arial"/>
              <a:cs typeface="Arial"/>
              <a:sym typeface="Arial"/>
            </a:endParaRPr>
          </a:p>
        </p:txBody>
      </p:sp>
      <p:sp>
        <p:nvSpPr>
          <p:cNvPr id="179" name="Google Shape;179;p1"/>
          <p:cNvSpPr txBox="1"/>
          <p:nvPr/>
        </p:nvSpPr>
        <p:spPr>
          <a:xfrm>
            <a:off x="5691608" y="389295"/>
            <a:ext cx="2934300" cy="1074300"/>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chemeClr val="dk1"/>
              </a:buClr>
              <a:buSzPts val="6000"/>
              <a:buFont typeface="Arial"/>
              <a:buNone/>
            </a:pPr>
            <a:r>
              <a:rPr b="0" i="0" lang="ja-JP" sz="6000" u="none" cap="none" strike="noStrike">
                <a:solidFill>
                  <a:schemeClr val="dk1"/>
                </a:solidFill>
                <a:latin typeface="Arial"/>
                <a:ea typeface="Arial"/>
                <a:cs typeface="Arial"/>
                <a:sym typeface="Arial"/>
              </a:rPr>
              <a:t>島根県　</a:t>
            </a:r>
            <a:endParaRPr b="0" i="0" sz="1400" u="none" cap="none" strike="noStrike">
              <a:solidFill>
                <a:srgbClr val="000000"/>
              </a:solidFill>
              <a:latin typeface="Arial"/>
              <a:ea typeface="Arial"/>
              <a:cs typeface="Arial"/>
              <a:sym typeface="Arial"/>
            </a:endParaRPr>
          </a:p>
        </p:txBody>
      </p:sp>
      <p:sp>
        <p:nvSpPr>
          <p:cNvPr id="180" name="Google Shape;180;p1"/>
          <p:cNvSpPr txBox="1"/>
          <p:nvPr/>
        </p:nvSpPr>
        <p:spPr>
          <a:xfrm>
            <a:off x="9244288" y="5231531"/>
            <a:ext cx="294771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島根県大田市仁摩町大国42-1</a:t>
            </a:r>
            <a:endParaRPr b="0" i="0" sz="1600" u="none" cap="none" strike="noStrike">
              <a:solidFill>
                <a:srgbClr val="000000"/>
              </a:solidFill>
              <a:latin typeface="Arial"/>
              <a:ea typeface="Arial"/>
              <a:cs typeface="Arial"/>
              <a:sym typeface="Arial"/>
            </a:endParaRPr>
          </a:p>
        </p:txBody>
      </p:sp>
      <p:sp>
        <p:nvSpPr>
          <p:cNvPr id="181" name="Google Shape;181;p1"/>
          <p:cNvSpPr txBox="1"/>
          <p:nvPr/>
        </p:nvSpPr>
        <p:spPr>
          <a:xfrm>
            <a:off x="9268470" y="6472490"/>
            <a:ext cx="2545599"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MS Gothic"/>
                <a:ea typeface="MS Gothic"/>
                <a:cs typeface="MS Gothic"/>
                <a:sym typeface="MS Gothic"/>
              </a:rPr>
              <a:t>2026年4月発行</a:t>
            </a:r>
            <a:endParaRPr b="0" i="0" sz="1400" u="none" cap="none" strike="noStrike">
              <a:solidFill>
                <a:srgbClr val="000000"/>
              </a:solidFill>
              <a:latin typeface="Arial"/>
              <a:ea typeface="Arial"/>
              <a:cs typeface="Arial"/>
              <a:sym typeface="Arial"/>
            </a:endParaRPr>
          </a:p>
        </p:txBody>
      </p:sp>
      <p:sp>
        <p:nvSpPr>
          <p:cNvPr id="182" name="Google Shape;182;p1"/>
          <p:cNvSpPr txBox="1"/>
          <p:nvPr/>
        </p:nvSpPr>
        <p:spPr>
          <a:xfrm>
            <a:off x="5621103" y="3387044"/>
            <a:ext cx="5889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ja-JP" sz="8000" u="none" cap="none" strike="noStrike">
                <a:solidFill>
                  <a:srgbClr val="000000"/>
                </a:solidFill>
                <a:latin typeface="MS Gothic"/>
                <a:ea typeface="MS Gothic"/>
                <a:cs typeface="MS Gothic"/>
                <a:sym typeface="MS Gothic"/>
              </a:rPr>
              <a:t>観光素材集</a:t>
            </a:r>
            <a:endParaRPr b="0" i="0" sz="600" u="none" cap="none" strike="noStrike">
              <a:solidFill>
                <a:srgbClr val="000000"/>
              </a:solidFill>
              <a:latin typeface="Arial"/>
              <a:ea typeface="Arial"/>
              <a:cs typeface="Arial"/>
              <a:sym typeface="Arial"/>
            </a:endParaRPr>
          </a:p>
        </p:txBody>
      </p:sp>
      <p:sp>
        <p:nvSpPr>
          <p:cNvPr id="183" name="Google Shape;183;p1"/>
          <p:cNvSpPr txBox="1"/>
          <p:nvPr/>
        </p:nvSpPr>
        <p:spPr>
          <a:xfrm>
            <a:off x="9189017" y="6078041"/>
            <a:ext cx="34547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sng" cap="none" strike="noStrike">
                <a:solidFill>
                  <a:srgbClr val="000000"/>
                </a:solidFill>
                <a:latin typeface="MS Gothic"/>
                <a:ea typeface="MS Gothic"/>
                <a:cs typeface="MS Gothic"/>
                <a:sym typeface="MS Gothic"/>
              </a:rPr>
              <a:t>HP:https://www.ginzan-wm.jp/</a:t>
            </a:r>
            <a:endParaRPr b="0" i="0" sz="1400" u="none" cap="none" strike="noStrike">
              <a:solidFill>
                <a:srgbClr val="000000"/>
              </a:solidFill>
              <a:latin typeface="Arial"/>
              <a:ea typeface="Arial"/>
              <a:cs typeface="Arial"/>
              <a:sym typeface="Arial"/>
            </a:endParaRPr>
          </a:p>
        </p:txBody>
      </p:sp>
      <p:sp>
        <p:nvSpPr>
          <p:cNvPr id="184" name="Google Shape;184;p1"/>
          <p:cNvSpPr txBox="1"/>
          <p:nvPr/>
        </p:nvSpPr>
        <p:spPr>
          <a:xfrm>
            <a:off x="9285482" y="5863075"/>
            <a:ext cx="279841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S Gothic"/>
              <a:ea typeface="MS Gothic"/>
              <a:cs typeface="MS Gothic"/>
              <a:sym typeface="MS Gothic"/>
            </a:endParaRPr>
          </a:p>
        </p:txBody>
      </p:sp>
      <p:pic>
        <p:nvPicPr>
          <p:cNvPr id="185" name="Google Shape;185;p1"/>
          <p:cNvPicPr preferRelativeResize="0"/>
          <p:nvPr/>
        </p:nvPicPr>
        <p:blipFill rotWithShape="1">
          <a:blip r:embed="rId3">
            <a:alphaModFix/>
          </a:blip>
          <a:srcRect b="0" l="0" r="0" t="0"/>
          <a:stretch/>
        </p:blipFill>
        <p:spPr>
          <a:xfrm rot="-271856">
            <a:off x="247905" y="1448668"/>
            <a:ext cx="3299887" cy="24626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86" name="Google Shape;186;p1"/>
          <p:cNvSpPr txBox="1"/>
          <p:nvPr/>
        </p:nvSpPr>
        <p:spPr>
          <a:xfrm>
            <a:off x="5621100" y="1758901"/>
            <a:ext cx="6226500" cy="180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100"/>
              <a:buFont typeface="Arial"/>
              <a:buNone/>
            </a:pPr>
            <a:r>
              <a:rPr b="1" i="0" lang="ja-JP" sz="11100" u="none" cap="none" strike="noStrike">
                <a:solidFill>
                  <a:schemeClr val="dk1"/>
                </a:solidFill>
                <a:latin typeface="Arial"/>
                <a:ea typeface="Arial"/>
                <a:cs typeface="Arial"/>
                <a:sym typeface="Arial"/>
              </a:rPr>
              <a:t>大田市</a:t>
            </a:r>
            <a:endParaRPr b="0" i="0" sz="100" u="none" cap="none" strike="noStrike">
              <a:solidFill>
                <a:srgbClr val="000000"/>
              </a:solidFill>
              <a:latin typeface="Arial"/>
              <a:ea typeface="Arial"/>
              <a:cs typeface="Arial"/>
              <a:sym typeface="Arial"/>
            </a:endParaRPr>
          </a:p>
        </p:txBody>
      </p:sp>
      <p:sp>
        <p:nvSpPr>
          <p:cNvPr id="187" name="Google Shape;187;p1"/>
          <p:cNvSpPr/>
          <p:nvPr/>
        </p:nvSpPr>
        <p:spPr>
          <a:xfrm rot="-560076">
            <a:off x="304891" y="4360856"/>
            <a:ext cx="3048318" cy="2329201"/>
          </a:xfrm>
          <a:prstGeom prst="rect">
            <a:avLst/>
          </a:prstGeom>
          <a:solidFill>
            <a:schemeClr val="dk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p1"/>
          <p:cNvSpPr txBox="1"/>
          <p:nvPr/>
        </p:nvSpPr>
        <p:spPr>
          <a:xfrm>
            <a:off x="2578680" y="6573447"/>
            <a:ext cx="7061242" cy="2878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MS Gothic"/>
                <a:ea typeface="MS Gothic"/>
                <a:cs typeface="MS Gothic"/>
                <a:sym typeface="MS Gothic"/>
              </a:rPr>
              <a:t>※掲載内容は随時変更となる場合がございます。最新情報は各お問い合わせ先にご確認ください。</a:t>
            </a:r>
            <a:endParaRPr b="0" i="0" sz="1400" u="none" cap="none" strike="noStrike">
              <a:solidFill>
                <a:srgbClr val="000000"/>
              </a:solidFill>
              <a:latin typeface="Arial"/>
              <a:ea typeface="Arial"/>
              <a:cs typeface="Arial"/>
              <a:sym typeface="Arial"/>
            </a:endParaRPr>
          </a:p>
        </p:txBody>
      </p:sp>
      <p:pic>
        <p:nvPicPr>
          <p:cNvPr id="189" name="Google Shape;189;p1"/>
          <p:cNvPicPr preferRelativeResize="0"/>
          <p:nvPr/>
        </p:nvPicPr>
        <p:blipFill rotWithShape="1">
          <a:blip r:embed="rId4">
            <a:alphaModFix/>
          </a:blip>
          <a:srcRect b="196" l="7052" r="6288" t="-199"/>
          <a:stretch/>
        </p:blipFill>
        <p:spPr>
          <a:xfrm rot="-275998">
            <a:off x="310286" y="1451378"/>
            <a:ext cx="3202812" cy="2462400"/>
          </a:xfrm>
          <a:prstGeom prst="rect">
            <a:avLst/>
          </a:prstGeom>
          <a:noFill/>
          <a:ln>
            <a:noFill/>
          </a:ln>
        </p:spPr>
      </p:pic>
      <p:sp>
        <p:nvSpPr>
          <p:cNvPr id="190" name="Google Shape;190;p1"/>
          <p:cNvSpPr txBox="1"/>
          <p:nvPr/>
        </p:nvSpPr>
        <p:spPr>
          <a:xfrm rot="-242552">
            <a:off x="391443" y="3563913"/>
            <a:ext cx="2217116" cy="338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MS Gothic"/>
                <a:ea typeface="MS Gothic"/>
                <a:cs typeface="MS Gothic"/>
                <a:sym typeface="MS Gothic"/>
              </a:rPr>
              <a:t>鳴砂の浜「琴ヶ浜」</a:t>
            </a:r>
            <a:endParaRPr b="0" i="0" sz="1400" u="none" cap="none" strike="noStrike">
              <a:solidFill>
                <a:srgbClr val="000000"/>
              </a:solidFill>
              <a:latin typeface="Arial"/>
              <a:ea typeface="Arial"/>
              <a:cs typeface="Arial"/>
              <a:sym typeface="Arial"/>
            </a:endParaRPr>
          </a:p>
        </p:txBody>
      </p:sp>
      <p:pic>
        <p:nvPicPr>
          <p:cNvPr id="191" name="Google Shape;191;p1"/>
          <p:cNvPicPr preferRelativeResize="0"/>
          <p:nvPr/>
        </p:nvPicPr>
        <p:blipFill rotWithShape="1">
          <a:blip r:embed="rId5">
            <a:alphaModFix/>
          </a:blip>
          <a:srcRect b="0" l="0" r="0" t="0"/>
          <a:stretch/>
        </p:blipFill>
        <p:spPr>
          <a:xfrm rot="293653">
            <a:off x="2347761" y="194444"/>
            <a:ext cx="2671477" cy="19559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2" name="Google Shape;192;p1"/>
          <p:cNvPicPr preferRelativeResize="0"/>
          <p:nvPr/>
        </p:nvPicPr>
        <p:blipFill rotWithShape="1">
          <a:blip r:embed="rId6">
            <a:alphaModFix/>
          </a:blip>
          <a:srcRect b="9106" l="449" r="-449" t="17720"/>
          <a:stretch/>
        </p:blipFill>
        <p:spPr>
          <a:xfrm rot="298141">
            <a:off x="2361519" y="232678"/>
            <a:ext cx="2629793" cy="1894034"/>
          </a:xfrm>
          <a:prstGeom prst="rect">
            <a:avLst/>
          </a:prstGeom>
          <a:noFill/>
          <a:ln>
            <a:noFill/>
          </a:ln>
        </p:spPr>
      </p:pic>
      <p:sp>
        <p:nvSpPr>
          <p:cNvPr id="193" name="Google Shape;193;p1"/>
          <p:cNvSpPr txBox="1"/>
          <p:nvPr/>
        </p:nvSpPr>
        <p:spPr>
          <a:xfrm rot="251015">
            <a:off x="2600477" y="1829128"/>
            <a:ext cx="2500262" cy="3386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MS Gothic"/>
                <a:ea typeface="MS Gothic"/>
                <a:cs typeface="MS Gothic"/>
                <a:sym typeface="MS Gothic"/>
              </a:rPr>
              <a:t>世界遺産「石見銀山」</a:t>
            </a:r>
            <a:endParaRPr b="0" i="0" sz="1400" u="none" cap="none" strike="noStrike">
              <a:solidFill>
                <a:srgbClr val="000000"/>
              </a:solidFill>
              <a:latin typeface="Arial"/>
              <a:ea typeface="Arial"/>
              <a:cs typeface="Arial"/>
              <a:sym typeface="Arial"/>
            </a:endParaRPr>
          </a:p>
        </p:txBody>
      </p:sp>
      <p:pic>
        <p:nvPicPr>
          <p:cNvPr id="194" name="Google Shape;194;p1"/>
          <p:cNvPicPr preferRelativeResize="0"/>
          <p:nvPr/>
        </p:nvPicPr>
        <p:blipFill rotWithShape="1">
          <a:blip r:embed="rId7">
            <a:alphaModFix/>
          </a:blip>
          <a:srcRect b="0" l="0" r="0" t="0"/>
          <a:stretch/>
        </p:blipFill>
        <p:spPr>
          <a:xfrm rot="-662931">
            <a:off x="449415" y="4468427"/>
            <a:ext cx="2846400" cy="2134800"/>
          </a:xfrm>
          <a:prstGeom prst="rect">
            <a:avLst/>
          </a:prstGeom>
          <a:noFill/>
          <a:ln>
            <a:noFill/>
          </a:ln>
        </p:spPr>
      </p:pic>
      <p:pic>
        <p:nvPicPr>
          <p:cNvPr id="195" name="Google Shape;195;p1"/>
          <p:cNvPicPr preferRelativeResize="0"/>
          <p:nvPr/>
        </p:nvPicPr>
        <p:blipFill rotWithShape="1">
          <a:blip r:embed="rId8">
            <a:alphaModFix/>
          </a:blip>
          <a:srcRect b="0" l="0" r="0" t="0"/>
          <a:stretch/>
        </p:blipFill>
        <p:spPr>
          <a:xfrm rot="-595279">
            <a:off x="2653415" y="3076114"/>
            <a:ext cx="2629269" cy="19237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6" name="Google Shape;196;p1"/>
          <p:cNvPicPr preferRelativeResize="0"/>
          <p:nvPr/>
        </p:nvPicPr>
        <p:blipFill rotWithShape="1">
          <a:blip r:embed="rId9">
            <a:alphaModFix/>
          </a:blip>
          <a:srcRect b="0" l="0" r="0" t="0"/>
          <a:stretch/>
        </p:blipFill>
        <p:spPr>
          <a:xfrm rot="-594715">
            <a:off x="2683603" y="3072728"/>
            <a:ext cx="2563200" cy="1922400"/>
          </a:xfrm>
          <a:prstGeom prst="rect">
            <a:avLst/>
          </a:prstGeom>
          <a:noFill/>
          <a:ln>
            <a:noFill/>
          </a:ln>
        </p:spPr>
      </p:pic>
      <p:sp>
        <p:nvSpPr>
          <p:cNvPr id="197" name="Google Shape;197;p1"/>
          <p:cNvSpPr txBox="1"/>
          <p:nvPr/>
        </p:nvSpPr>
        <p:spPr>
          <a:xfrm rot="-670719">
            <a:off x="3262158" y="4596624"/>
            <a:ext cx="2336632" cy="3385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MS Gothic"/>
                <a:ea typeface="MS Gothic"/>
                <a:cs typeface="MS Gothic"/>
                <a:sym typeface="MS Gothic"/>
              </a:rPr>
              <a:t>国立公園「三瓶山」</a:t>
            </a:r>
            <a:endParaRPr b="0" i="0" sz="1400" u="none" cap="none" strike="noStrike">
              <a:solidFill>
                <a:srgbClr val="000000"/>
              </a:solidFill>
              <a:latin typeface="Arial"/>
              <a:ea typeface="Arial"/>
              <a:cs typeface="Arial"/>
              <a:sym typeface="Arial"/>
            </a:endParaRPr>
          </a:p>
        </p:txBody>
      </p:sp>
      <p:sp>
        <p:nvSpPr>
          <p:cNvPr id="198" name="Google Shape;198;p1"/>
          <p:cNvSpPr txBox="1"/>
          <p:nvPr/>
        </p:nvSpPr>
        <p:spPr>
          <a:xfrm rot="-646785">
            <a:off x="1355934" y="6197343"/>
            <a:ext cx="228377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MS Gothic"/>
                <a:ea typeface="MS Gothic"/>
                <a:cs typeface="MS Gothic"/>
                <a:sym typeface="MS Gothic"/>
              </a:rPr>
              <a:t>伝統芸能「石見神楽」</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1"/>
          <p:cNvSpPr/>
          <p:nvPr/>
        </p:nvSpPr>
        <p:spPr>
          <a:xfrm>
            <a:off x="89459" y="93298"/>
            <a:ext cx="1094382" cy="713531"/>
          </a:xfrm>
          <a:prstGeom prst="rect">
            <a:avLst/>
          </a:prstGeom>
          <a:solidFill>
            <a:srgbClr val="92D050"/>
          </a:solidFill>
          <a:ln cap="flat" cmpd="sng" w="127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三瓶</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363" name="Google Shape;363;p11"/>
          <p:cNvCxnSpPr/>
          <p:nvPr/>
        </p:nvCxnSpPr>
        <p:spPr>
          <a:xfrm>
            <a:off x="102098" y="1821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364" name="Google Shape;364;p11"/>
          <p:cNvCxnSpPr/>
          <p:nvPr/>
        </p:nvCxnSpPr>
        <p:spPr>
          <a:xfrm>
            <a:off x="92857" y="657835"/>
            <a:ext cx="1102855" cy="7111"/>
          </a:xfrm>
          <a:prstGeom prst="straightConnector1">
            <a:avLst/>
          </a:prstGeom>
          <a:noFill/>
          <a:ln cap="flat" cmpd="sng" w="50800">
            <a:solidFill>
              <a:schemeClr val="lt1"/>
            </a:solidFill>
            <a:prstDash val="solid"/>
            <a:round/>
            <a:headEnd len="sm" w="sm" type="none"/>
            <a:tailEnd len="sm" w="sm" type="none"/>
          </a:ln>
        </p:spPr>
      </p:cxnSp>
      <p:sp>
        <p:nvSpPr>
          <p:cNvPr id="365" name="Google Shape;365;p11"/>
          <p:cNvSpPr/>
          <p:nvPr/>
        </p:nvSpPr>
        <p:spPr>
          <a:xfrm>
            <a:off x="111327" y="1211191"/>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366" name="Google Shape;366;p11"/>
          <p:cNvSpPr/>
          <p:nvPr/>
        </p:nvSpPr>
        <p:spPr>
          <a:xfrm>
            <a:off x="111328" y="874030"/>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367" name="Google Shape;367;p11"/>
          <p:cNvSpPr txBox="1"/>
          <p:nvPr/>
        </p:nvSpPr>
        <p:spPr>
          <a:xfrm>
            <a:off x="1594760" y="283099"/>
            <a:ext cx="3384260"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B082E"/>
              </a:buClr>
              <a:buSzPts val="3600"/>
              <a:buFont typeface="Arial"/>
              <a:buNone/>
            </a:pPr>
            <a:r>
              <a:rPr b="0" i="0" lang="ja-JP" sz="3600" u="none" cap="none" strike="noStrike">
                <a:solidFill>
                  <a:srgbClr val="0B082E"/>
                </a:solidFill>
                <a:latin typeface="Arial"/>
                <a:ea typeface="Arial"/>
                <a:cs typeface="Arial"/>
                <a:sym typeface="Arial"/>
              </a:rPr>
              <a:t>天空の朝ごはん</a:t>
            </a:r>
            <a:endParaRPr b="0" i="0" sz="1400" u="none" cap="none" strike="noStrike">
              <a:solidFill>
                <a:srgbClr val="000000"/>
              </a:solidFill>
              <a:latin typeface="Arial"/>
              <a:ea typeface="Arial"/>
              <a:cs typeface="Arial"/>
              <a:sym typeface="Arial"/>
            </a:endParaRPr>
          </a:p>
        </p:txBody>
      </p:sp>
      <p:sp>
        <p:nvSpPr>
          <p:cNvPr id="368" name="Google Shape;368;p11"/>
          <p:cNvSpPr/>
          <p:nvPr/>
        </p:nvSpPr>
        <p:spPr>
          <a:xfrm>
            <a:off x="5993100" y="3216975"/>
            <a:ext cx="5510400" cy="23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国立公園三瓶山の山頂の一つ、大平山が会場です。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日の出の１時間前、周りは灯り一つありません。暗闇の中リフトで約15分、山頂付近でリフト降車。ここからは徒歩で5分ほどかけて山頂へ。山頂では、スタッフが朝ごはんの準備をして皆様をお待ちしています。</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800"/>
              <a:buFont typeface="Arial"/>
              <a:buNone/>
            </a:pPr>
            <a:r>
              <a:rPr b="0" i="0" lang="ja-JP" sz="1800" u="sng" cap="none" strike="noStrike">
                <a:solidFill>
                  <a:srgbClr val="FF0000"/>
                </a:solidFill>
                <a:latin typeface="Arial"/>
                <a:ea typeface="Arial"/>
                <a:cs typeface="Arial"/>
                <a:sym typeface="Arial"/>
              </a:rPr>
              <a:t>開催スケジュールは天空の朝ごはんHPでご確認ください。</a:t>
            </a:r>
            <a:endParaRPr b="0" i="0" sz="18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Gill Sans"/>
              <a:buNone/>
            </a:pPr>
            <a:r>
              <a:t/>
            </a:r>
            <a:endParaRPr b="0" i="0" sz="1800" u="none" cap="none" strike="noStrike">
              <a:solidFill>
                <a:srgbClr val="000000"/>
              </a:solidFill>
              <a:latin typeface="Arial"/>
              <a:ea typeface="Arial"/>
              <a:cs typeface="Arial"/>
              <a:sym typeface="Arial"/>
            </a:endParaRPr>
          </a:p>
        </p:txBody>
      </p:sp>
      <p:pic>
        <p:nvPicPr>
          <p:cNvPr id="369" name="Google Shape;369;p11"/>
          <p:cNvPicPr preferRelativeResize="0"/>
          <p:nvPr/>
        </p:nvPicPr>
        <p:blipFill rotWithShape="1">
          <a:blip r:embed="rId3">
            <a:alphaModFix/>
          </a:blip>
          <a:srcRect b="0" l="0" r="0" t="0"/>
          <a:stretch/>
        </p:blipFill>
        <p:spPr>
          <a:xfrm>
            <a:off x="11012972" y="-2118"/>
            <a:ext cx="910910" cy="811898"/>
          </a:xfrm>
          <a:prstGeom prst="rect">
            <a:avLst/>
          </a:prstGeom>
          <a:noFill/>
          <a:ln>
            <a:noFill/>
          </a:ln>
        </p:spPr>
      </p:pic>
      <p:pic>
        <p:nvPicPr>
          <p:cNvPr id="370" name="Google Shape;370;p11"/>
          <p:cNvPicPr preferRelativeResize="0"/>
          <p:nvPr/>
        </p:nvPicPr>
        <p:blipFill rotWithShape="1">
          <a:blip r:embed="rId4">
            <a:alphaModFix/>
          </a:blip>
          <a:srcRect b="0" l="0" r="0" t="0"/>
          <a:stretch/>
        </p:blipFill>
        <p:spPr>
          <a:xfrm>
            <a:off x="1410765" y="1239278"/>
            <a:ext cx="4186980" cy="2788260"/>
          </a:xfrm>
          <a:prstGeom prst="rect">
            <a:avLst/>
          </a:prstGeom>
          <a:noFill/>
          <a:ln>
            <a:noFill/>
          </a:ln>
        </p:spPr>
      </p:pic>
      <p:pic>
        <p:nvPicPr>
          <p:cNvPr id="371" name="Google Shape;371;p11"/>
          <p:cNvPicPr preferRelativeResize="0"/>
          <p:nvPr/>
        </p:nvPicPr>
        <p:blipFill rotWithShape="1">
          <a:blip r:embed="rId5">
            <a:alphaModFix/>
          </a:blip>
          <a:srcRect b="0" l="0" r="0" t="0"/>
          <a:stretch/>
        </p:blipFill>
        <p:spPr>
          <a:xfrm>
            <a:off x="5735798" y="1239278"/>
            <a:ext cx="3060188" cy="1831365"/>
          </a:xfrm>
          <a:prstGeom prst="rect">
            <a:avLst/>
          </a:prstGeom>
          <a:noFill/>
          <a:ln>
            <a:noFill/>
          </a:ln>
        </p:spPr>
      </p:pic>
      <p:pic>
        <p:nvPicPr>
          <p:cNvPr id="372" name="Google Shape;372;p11"/>
          <p:cNvPicPr preferRelativeResize="0"/>
          <p:nvPr/>
        </p:nvPicPr>
        <p:blipFill rotWithShape="1">
          <a:blip r:embed="rId6">
            <a:alphaModFix/>
          </a:blip>
          <a:srcRect b="0" l="0" r="0" t="0"/>
          <a:stretch/>
        </p:blipFill>
        <p:spPr>
          <a:xfrm>
            <a:off x="8813754" y="1211191"/>
            <a:ext cx="2819400" cy="1952712"/>
          </a:xfrm>
          <a:prstGeom prst="rect">
            <a:avLst/>
          </a:prstGeom>
          <a:noFill/>
          <a:ln>
            <a:noFill/>
          </a:ln>
        </p:spPr>
      </p:pic>
      <p:sp>
        <p:nvSpPr>
          <p:cNvPr id="373" name="Google Shape;373;p11"/>
          <p:cNvSpPr/>
          <p:nvPr/>
        </p:nvSpPr>
        <p:spPr>
          <a:xfrm>
            <a:off x="6140412" y="6136743"/>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374" name="Google Shape;374;p11"/>
          <p:cNvCxnSpPr/>
          <p:nvPr/>
        </p:nvCxnSpPr>
        <p:spPr>
          <a:xfrm>
            <a:off x="2833487" y="4646538"/>
            <a:ext cx="3203700" cy="2400"/>
          </a:xfrm>
          <a:prstGeom prst="straightConnector1">
            <a:avLst/>
          </a:prstGeom>
          <a:noFill/>
          <a:ln cap="flat" cmpd="sng" w="9525">
            <a:solidFill>
              <a:schemeClr val="dk1"/>
            </a:solidFill>
            <a:prstDash val="solid"/>
            <a:round/>
            <a:headEnd len="sm" w="sm" type="none"/>
            <a:tailEnd len="sm" w="sm" type="none"/>
          </a:ln>
        </p:spPr>
      </p:cxnSp>
      <p:sp>
        <p:nvSpPr>
          <p:cNvPr id="375" name="Google Shape;375;p11"/>
          <p:cNvSpPr/>
          <p:nvPr/>
        </p:nvSpPr>
        <p:spPr>
          <a:xfrm>
            <a:off x="1356425" y="4193502"/>
            <a:ext cx="1464300" cy="4668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376" name="Google Shape;376;p11"/>
          <p:cNvSpPr/>
          <p:nvPr/>
        </p:nvSpPr>
        <p:spPr>
          <a:xfrm>
            <a:off x="1369227" y="6230718"/>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377" name="Google Shape;377;p11"/>
          <p:cNvSpPr/>
          <p:nvPr/>
        </p:nvSpPr>
        <p:spPr>
          <a:xfrm>
            <a:off x="6154352" y="5578243"/>
            <a:ext cx="1450320" cy="39664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会場</a:t>
            </a:r>
            <a:endParaRPr b="0" i="0" sz="1400" u="none" cap="none" strike="noStrike">
              <a:solidFill>
                <a:srgbClr val="000000"/>
              </a:solidFill>
              <a:latin typeface="Arial"/>
              <a:ea typeface="Arial"/>
              <a:cs typeface="Arial"/>
              <a:sym typeface="Arial"/>
            </a:endParaRPr>
          </a:p>
        </p:txBody>
      </p:sp>
      <p:sp>
        <p:nvSpPr>
          <p:cNvPr id="378" name="Google Shape;378;p11"/>
          <p:cNvSpPr txBox="1"/>
          <p:nvPr/>
        </p:nvSpPr>
        <p:spPr>
          <a:xfrm>
            <a:off x="2781625" y="4287850"/>
            <a:ext cx="36978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500" u="none" cap="none" strike="noStrike">
                <a:solidFill>
                  <a:srgbClr val="000000"/>
                </a:solidFill>
                <a:latin typeface="Gill Sans"/>
                <a:ea typeface="Gill Sans"/>
                <a:cs typeface="Gill Sans"/>
                <a:sym typeface="Gill Sans"/>
              </a:rPr>
              <a:t>４月～１１月　</a:t>
            </a:r>
            <a:r>
              <a:rPr b="0" i="0" lang="ja-JP" sz="1500" u="sng" cap="none" strike="noStrike">
                <a:solidFill>
                  <a:schemeClr val="hlink"/>
                </a:solidFill>
                <a:latin typeface="Gill Sans"/>
                <a:ea typeface="Gill Sans"/>
                <a:cs typeface="Gill Sans"/>
                <a:sym typeface="Gill Sans"/>
                <a:hlinkClick r:id="rId7"/>
              </a:rPr>
              <a:t>詳しい日程はこちら</a:t>
            </a:r>
            <a:endParaRPr b="0" i="0" sz="1400" u="none" cap="none" strike="noStrike">
              <a:solidFill>
                <a:srgbClr val="000000"/>
              </a:solidFill>
              <a:latin typeface="Gill Sans"/>
              <a:ea typeface="Gill Sans"/>
              <a:cs typeface="Gill Sans"/>
              <a:sym typeface="Gill Sans"/>
            </a:endParaRPr>
          </a:p>
        </p:txBody>
      </p:sp>
      <p:sp>
        <p:nvSpPr>
          <p:cNvPr id="379" name="Google Shape;379;p11"/>
          <p:cNvSpPr txBox="1"/>
          <p:nvPr/>
        </p:nvSpPr>
        <p:spPr>
          <a:xfrm>
            <a:off x="2943531" y="6224842"/>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約１時間３０分</a:t>
            </a:r>
            <a:endParaRPr b="0" i="0" sz="1800" u="none" cap="none" strike="noStrike">
              <a:solidFill>
                <a:srgbClr val="000000"/>
              </a:solidFill>
              <a:latin typeface="Arial"/>
              <a:ea typeface="Arial"/>
              <a:cs typeface="Arial"/>
              <a:sym typeface="Arial"/>
            </a:endParaRPr>
          </a:p>
        </p:txBody>
      </p:sp>
      <p:cxnSp>
        <p:nvCxnSpPr>
          <p:cNvPr id="380" name="Google Shape;380;p11"/>
          <p:cNvCxnSpPr/>
          <p:nvPr/>
        </p:nvCxnSpPr>
        <p:spPr>
          <a:xfrm>
            <a:off x="2794405" y="6595689"/>
            <a:ext cx="3173400" cy="14700"/>
          </a:xfrm>
          <a:prstGeom prst="straightConnector1">
            <a:avLst/>
          </a:prstGeom>
          <a:noFill/>
          <a:ln cap="flat" cmpd="sng" w="9525">
            <a:solidFill>
              <a:schemeClr val="dk1"/>
            </a:solidFill>
            <a:prstDash val="solid"/>
            <a:round/>
            <a:headEnd len="sm" w="sm" type="none"/>
            <a:tailEnd len="sm" w="sm" type="none"/>
          </a:ln>
        </p:spPr>
      </p:cxnSp>
      <p:cxnSp>
        <p:nvCxnSpPr>
          <p:cNvPr id="381" name="Google Shape;381;p11"/>
          <p:cNvCxnSpPr/>
          <p:nvPr/>
        </p:nvCxnSpPr>
        <p:spPr>
          <a:xfrm>
            <a:off x="7618612" y="5995289"/>
            <a:ext cx="2769072" cy="0"/>
          </a:xfrm>
          <a:prstGeom prst="straightConnector1">
            <a:avLst/>
          </a:prstGeom>
          <a:noFill/>
          <a:ln cap="flat" cmpd="sng" w="9525">
            <a:solidFill>
              <a:schemeClr val="dk1"/>
            </a:solidFill>
            <a:prstDash val="solid"/>
            <a:round/>
            <a:headEnd len="sm" w="sm" type="none"/>
            <a:tailEnd len="sm" w="sm" type="none"/>
          </a:ln>
        </p:spPr>
      </p:cxnSp>
      <p:cxnSp>
        <p:nvCxnSpPr>
          <p:cNvPr id="382" name="Google Shape;382;p11"/>
          <p:cNvCxnSpPr/>
          <p:nvPr/>
        </p:nvCxnSpPr>
        <p:spPr>
          <a:xfrm>
            <a:off x="7618612" y="6536657"/>
            <a:ext cx="2769072" cy="0"/>
          </a:xfrm>
          <a:prstGeom prst="straightConnector1">
            <a:avLst/>
          </a:prstGeom>
          <a:noFill/>
          <a:ln cap="flat" cmpd="sng" w="9525">
            <a:solidFill>
              <a:schemeClr val="dk1"/>
            </a:solidFill>
            <a:prstDash val="solid"/>
            <a:round/>
            <a:headEnd len="sm" w="sm" type="none"/>
            <a:tailEnd len="sm" w="sm" type="none"/>
          </a:ln>
        </p:spPr>
      </p:cxnSp>
      <p:sp>
        <p:nvSpPr>
          <p:cNvPr id="383" name="Google Shape;383;p11"/>
          <p:cNvSpPr txBox="1"/>
          <p:nvPr/>
        </p:nvSpPr>
        <p:spPr>
          <a:xfrm>
            <a:off x="7636784" y="5515062"/>
            <a:ext cx="291223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Gill Sans"/>
                <a:ea typeface="Gill Sans"/>
                <a:cs typeface="Gill Sans"/>
                <a:sym typeface="Gill Sans"/>
              </a:rPr>
              <a:t>朝食:大平山山頂</a:t>
            </a:r>
            <a:endParaRPr b="0"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Gill Sans"/>
                <a:ea typeface="Gill Sans"/>
                <a:cs typeface="Gill Sans"/>
                <a:sym typeface="Gill Sans"/>
              </a:rPr>
              <a:t>集合:三瓶観光リフト前　　 </a:t>
            </a:r>
            <a:endParaRPr b="0" i="0" sz="1400" u="none" cap="none" strike="noStrike">
              <a:solidFill>
                <a:srgbClr val="000000"/>
              </a:solidFill>
              <a:latin typeface="Arial"/>
              <a:ea typeface="Arial"/>
              <a:cs typeface="Arial"/>
              <a:sym typeface="Arial"/>
            </a:endParaRPr>
          </a:p>
        </p:txBody>
      </p:sp>
      <p:cxnSp>
        <p:nvCxnSpPr>
          <p:cNvPr id="384" name="Google Shape;384;p11"/>
          <p:cNvCxnSpPr/>
          <p:nvPr/>
        </p:nvCxnSpPr>
        <p:spPr>
          <a:xfrm flipH="1" rot="10800000">
            <a:off x="2833449" y="5594848"/>
            <a:ext cx="3134400" cy="2400"/>
          </a:xfrm>
          <a:prstGeom prst="straightConnector1">
            <a:avLst/>
          </a:prstGeom>
          <a:noFill/>
          <a:ln cap="flat" cmpd="sng" w="9525">
            <a:solidFill>
              <a:schemeClr val="dk1"/>
            </a:solidFill>
            <a:prstDash val="solid"/>
            <a:round/>
            <a:headEnd len="sm" w="sm" type="none"/>
            <a:tailEnd len="sm" w="sm" type="none"/>
          </a:ln>
        </p:spPr>
      </p:cxnSp>
      <p:sp>
        <p:nvSpPr>
          <p:cNvPr id="385" name="Google Shape;385;p11"/>
          <p:cNvSpPr/>
          <p:nvPr/>
        </p:nvSpPr>
        <p:spPr>
          <a:xfrm>
            <a:off x="1369227" y="4741950"/>
            <a:ext cx="1464300" cy="8553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386" name="Google Shape;386;p11"/>
          <p:cNvSpPr txBox="1"/>
          <p:nvPr/>
        </p:nvSpPr>
        <p:spPr>
          <a:xfrm>
            <a:off x="2883160" y="4770625"/>
            <a:ext cx="3060300" cy="80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大人5,000円、小学生2,500円</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幼児1,500円、2歳以下無料</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※リフト代込み</a:t>
            </a:r>
            <a:endParaRPr b="0" i="0" sz="1200" u="none" cap="none" strike="noStrike">
              <a:solidFill>
                <a:srgbClr val="000000"/>
              </a:solidFill>
              <a:latin typeface="Arial"/>
              <a:ea typeface="Arial"/>
              <a:cs typeface="Arial"/>
              <a:sym typeface="Arial"/>
            </a:endParaRPr>
          </a:p>
        </p:txBody>
      </p:sp>
      <p:sp>
        <p:nvSpPr>
          <p:cNvPr id="387" name="Google Shape;387;p11"/>
          <p:cNvSpPr/>
          <p:nvPr/>
        </p:nvSpPr>
        <p:spPr>
          <a:xfrm>
            <a:off x="1356444" y="5678901"/>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集合時間</a:t>
            </a:r>
            <a:endParaRPr b="0" i="0" sz="1400" u="none" cap="none" strike="noStrike">
              <a:solidFill>
                <a:srgbClr val="000000"/>
              </a:solidFill>
              <a:latin typeface="Arial"/>
              <a:ea typeface="Arial"/>
              <a:cs typeface="Arial"/>
              <a:sym typeface="Arial"/>
            </a:endParaRPr>
          </a:p>
        </p:txBody>
      </p:sp>
      <p:sp>
        <p:nvSpPr>
          <p:cNvPr id="388" name="Google Shape;388;p11"/>
          <p:cNvSpPr txBox="1"/>
          <p:nvPr/>
        </p:nvSpPr>
        <p:spPr>
          <a:xfrm>
            <a:off x="2943535" y="5635900"/>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日の出の１時間前</a:t>
            </a:r>
            <a:endParaRPr b="0" i="0" sz="1800" u="none" cap="none" strike="noStrike">
              <a:solidFill>
                <a:srgbClr val="000000"/>
              </a:solidFill>
              <a:latin typeface="Arial"/>
              <a:ea typeface="Arial"/>
              <a:cs typeface="Arial"/>
              <a:sym typeface="Arial"/>
            </a:endParaRPr>
          </a:p>
        </p:txBody>
      </p:sp>
      <p:cxnSp>
        <p:nvCxnSpPr>
          <p:cNvPr id="389" name="Google Shape;389;p11"/>
          <p:cNvCxnSpPr/>
          <p:nvPr/>
        </p:nvCxnSpPr>
        <p:spPr>
          <a:xfrm>
            <a:off x="2781622" y="6043872"/>
            <a:ext cx="3172200" cy="24000"/>
          </a:xfrm>
          <a:prstGeom prst="straightConnector1">
            <a:avLst/>
          </a:prstGeom>
          <a:noFill/>
          <a:ln cap="flat" cmpd="sng" w="9525">
            <a:solidFill>
              <a:schemeClr val="dk1"/>
            </a:solidFill>
            <a:prstDash val="solid"/>
            <a:round/>
            <a:headEnd len="sm" w="sm" type="none"/>
            <a:tailEnd len="sm" w="sm" type="none"/>
          </a:ln>
        </p:spPr>
      </p:cxnSp>
      <p:sp>
        <p:nvSpPr>
          <p:cNvPr id="390" name="Google Shape;390;p11"/>
          <p:cNvSpPr txBox="1"/>
          <p:nvPr>
            <p:ph idx="12" type="sldNum"/>
          </p:nvPr>
        </p:nvSpPr>
        <p:spPr>
          <a:xfrm>
            <a:off x="9003148" y="6447225"/>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
        <p:nvSpPr>
          <p:cNvPr id="391" name="Google Shape;391;p11"/>
          <p:cNvSpPr txBox="1"/>
          <p:nvPr/>
        </p:nvSpPr>
        <p:spPr>
          <a:xfrm>
            <a:off x="7572857" y="6002125"/>
            <a:ext cx="306018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さんべツアーズ</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電話：090-3211-7197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392" name="Google Shape;392;p11"/>
          <p:cNvPicPr preferRelativeResize="0"/>
          <p:nvPr/>
        </p:nvPicPr>
        <p:blipFill rotWithShape="1">
          <a:blip r:embed="rId8">
            <a:alphaModFix/>
          </a:blip>
          <a:srcRect b="0" l="0" r="0" t="0"/>
          <a:stretch/>
        </p:blipFill>
        <p:spPr>
          <a:xfrm>
            <a:off x="10601301" y="5256911"/>
            <a:ext cx="951839" cy="9518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2"/>
          <p:cNvSpPr/>
          <p:nvPr/>
        </p:nvSpPr>
        <p:spPr>
          <a:xfrm>
            <a:off x="89459" y="93298"/>
            <a:ext cx="1094382" cy="713531"/>
          </a:xfrm>
          <a:prstGeom prst="rect">
            <a:avLst/>
          </a:prstGeom>
          <a:solidFill>
            <a:srgbClr val="92D050"/>
          </a:solidFill>
          <a:ln cap="flat" cmpd="sng" w="127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三瓶</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398" name="Google Shape;398;p12"/>
          <p:cNvCxnSpPr/>
          <p:nvPr/>
        </p:nvCxnSpPr>
        <p:spPr>
          <a:xfrm>
            <a:off x="102098" y="1821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399" name="Google Shape;399;p12"/>
          <p:cNvCxnSpPr/>
          <p:nvPr/>
        </p:nvCxnSpPr>
        <p:spPr>
          <a:xfrm>
            <a:off x="92857" y="657835"/>
            <a:ext cx="1102855" cy="7111"/>
          </a:xfrm>
          <a:prstGeom prst="straightConnector1">
            <a:avLst/>
          </a:prstGeom>
          <a:noFill/>
          <a:ln cap="flat" cmpd="sng" w="50800">
            <a:solidFill>
              <a:schemeClr val="lt1"/>
            </a:solidFill>
            <a:prstDash val="solid"/>
            <a:round/>
            <a:headEnd len="sm" w="sm" type="none"/>
            <a:tailEnd len="sm" w="sm" type="none"/>
          </a:ln>
        </p:spPr>
      </p:cxnSp>
      <p:sp>
        <p:nvSpPr>
          <p:cNvPr id="400" name="Google Shape;400;p12"/>
          <p:cNvSpPr/>
          <p:nvPr/>
        </p:nvSpPr>
        <p:spPr>
          <a:xfrm>
            <a:off x="111327" y="1211191"/>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401" name="Google Shape;401;p12"/>
          <p:cNvSpPr/>
          <p:nvPr/>
        </p:nvSpPr>
        <p:spPr>
          <a:xfrm>
            <a:off x="111328" y="874030"/>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402" name="Google Shape;402;p12"/>
          <p:cNvSpPr txBox="1"/>
          <p:nvPr/>
        </p:nvSpPr>
        <p:spPr>
          <a:xfrm>
            <a:off x="1310450" y="283350"/>
            <a:ext cx="7937400" cy="5910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B082E"/>
              </a:buClr>
              <a:buSzPts val="3600"/>
              <a:buFont typeface="Arial"/>
              <a:buNone/>
            </a:pPr>
            <a:r>
              <a:rPr b="0" i="0" lang="ja-JP" sz="3600" u="none" cap="none" strike="noStrike">
                <a:solidFill>
                  <a:srgbClr val="0B082E"/>
                </a:solidFill>
                <a:latin typeface="Arial"/>
                <a:ea typeface="Arial"/>
                <a:cs typeface="Arial"/>
                <a:sym typeface="Arial"/>
              </a:rPr>
              <a:t>天空の星降るリフト</a:t>
            </a:r>
            <a:endParaRPr b="0" i="0" sz="1400" u="none" cap="none" strike="noStrike">
              <a:solidFill>
                <a:srgbClr val="000000"/>
              </a:solidFill>
              <a:latin typeface="Arial"/>
              <a:ea typeface="Arial"/>
              <a:cs typeface="Arial"/>
              <a:sym typeface="Arial"/>
            </a:endParaRPr>
          </a:p>
        </p:txBody>
      </p:sp>
      <p:sp>
        <p:nvSpPr>
          <p:cNvPr id="403" name="Google Shape;403;p12"/>
          <p:cNvSpPr/>
          <p:nvPr/>
        </p:nvSpPr>
        <p:spPr>
          <a:xfrm>
            <a:off x="5872398" y="945659"/>
            <a:ext cx="5713222"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観光リフトにイルミネーションを点灯し、夜間運行します。山頂まで15分間の空中散歩、ランタン灯る登山道を徒歩5分で山頂です。山頂からの景色の中には、人工的な光がほとんどありません。見上げる夜空の景色は、いつもよりも近くに感じられますはずです。</a:t>
            </a:r>
            <a:endParaRPr b="0" i="0" sz="1400" u="none" cap="none" strike="noStrike">
              <a:solidFill>
                <a:srgbClr val="000000"/>
              </a:solidFill>
              <a:latin typeface="Arial"/>
              <a:ea typeface="Arial"/>
              <a:cs typeface="Arial"/>
              <a:sym typeface="Arial"/>
            </a:endParaRPr>
          </a:p>
        </p:txBody>
      </p:sp>
      <p:pic>
        <p:nvPicPr>
          <p:cNvPr id="404" name="Google Shape;404;p12"/>
          <p:cNvPicPr preferRelativeResize="0"/>
          <p:nvPr/>
        </p:nvPicPr>
        <p:blipFill rotWithShape="1">
          <a:blip r:embed="rId3">
            <a:alphaModFix/>
          </a:blip>
          <a:srcRect b="0" l="0" r="0" t="0"/>
          <a:stretch/>
        </p:blipFill>
        <p:spPr>
          <a:xfrm>
            <a:off x="11012972" y="-2118"/>
            <a:ext cx="910910" cy="811898"/>
          </a:xfrm>
          <a:prstGeom prst="rect">
            <a:avLst/>
          </a:prstGeom>
          <a:noFill/>
          <a:ln>
            <a:noFill/>
          </a:ln>
        </p:spPr>
      </p:pic>
      <p:sp>
        <p:nvSpPr>
          <p:cNvPr id="405" name="Google Shape;405;p12"/>
          <p:cNvSpPr/>
          <p:nvPr/>
        </p:nvSpPr>
        <p:spPr>
          <a:xfrm>
            <a:off x="6140412" y="6136743"/>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406" name="Google Shape;406;p12"/>
          <p:cNvCxnSpPr/>
          <p:nvPr/>
        </p:nvCxnSpPr>
        <p:spPr>
          <a:xfrm>
            <a:off x="2892613" y="4376833"/>
            <a:ext cx="2769000" cy="0"/>
          </a:xfrm>
          <a:prstGeom prst="straightConnector1">
            <a:avLst/>
          </a:prstGeom>
          <a:noFill/>
          <a:ln cap="flat" cmpd="sng" w="9525">
            <a:solidFill>
              <a:schemeClr val="dk1"/>
            </a:solidFill>
            <a:prstDash val="solid"/>
            <a:round/>
            <a:headEnd len="sm" w="sm" type="none"/>
            <a:tailEnd len="sm" w="sm" type="none"/>
          </a:ln>
        </p:spPr>
      </p:cxnSp>
      <p:sp>
        <p:nvSpPr>
          <p:cNvPr id="407" name="Google Shape;407;p12"/>
          <p:cNvSpPr/>
          <p:nvPr/>
        </p:nvSpPr>
        <p:spPr>
          <a:xfrm>
            <a:off x="1346065" y="4075612"/>
            <a:ext cx="1464300" cy="3399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408" name="Google Shape;408;p12"/>
          <p:cNvSpPr/>
          <p:nvPr/>
        </p:nvSpPr>
        <p:spPr>
          <a:xfrm>
            <a:off x="1346039" y="6366505"/>
            <a:ext cx="1464300" cy="3402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409" name="Google Shape;409;p12"/>
          <p:cNvSpPr/>
          <p:nvPr/>
        </p:nvSpPr>
        <p:spPr>
          <a:xfrm>
            <a:off x="6154352" y="5673969"/>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会場</a:t>
            </a:r>
            <a:endParaRPr b="0" i="0" sz="1400" u="none" cap="none" strike="noStrike">
              <a:solidFill>
                <a:srgbClr val="000000"/>
              </a:solidFill>
              <a:latin typeface="Arial"/>
              <a:ea typeface="Arial"/>
              <a:cs typeface="Arial"/>
              <a:sym typeface="Arial"/>
            </a:endParaRPr>
          </a:p>
        </p:txBody>
      </p:sp>
      <p:sp>
        <p:nvSpPr>
          <p:cNvPr id="410" name="Google Shape;410;p12"/>
          <p:cNvSpPr txBox="1"/>
          <p:nvPr/>
        </p:nvSpPr>
        <p:spPr>
          <a:xfrm>
            <a:off x="2810375" y="4002513"/>
            <a:ext cx="375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a:t>
            </a:r>
            <a:r>
              <a:rPr b="0" i="0" lang="ja-JP" sz="1700" u="none" cap="none" strike="noStrike">
                <a:solidFill>
                  <a:srgbClr val="000000"/>
                </a:solidFill>
                <a:latin typeface="Gill Sans"/>
                <a:ea typeface="Gill Sans"/>
                <a:cs typeface="Gill Sans"/>
                <a:sym typeface="Gill Sans"/>
              </a:rPr>
              <a:t>４月～１１月</a:t>
            </a:r>
            <a:r>
              <a:rPr b="0" i="0" lang="ja-JP" sz="1400" u="none" cap="none" strike="noStrike">
                <a:solidFill>
                  <a:srgbClr val="000000"/>
                </a:solidFill>
                <a:latin typeface="Gill Sans"/>
                <a:ea typeface="Gill Sans"/>
                <a:cs typeface="Gill Sans"/>
                <a:sym typeface="Gill Sans"/>
              </a:rPr>
              <a:t>（第3・4土曜日）</a:t>
            </a:r>
            <a:endParaRPr b="0" i="0" sz="1800" u="none" cap="none" strike="noStrike">
              <a:solidFill>
                <a:srgbClr val="000000"/>
              </a:solidFill>
              <a:latin typeface="Arial"/>
              <a:ea typeface="Arial"/>
              <a:cs typeface="Arial"/>
              <a:sym typeface="Arial"/>
            </a:endParaRPr>
          </a:p>
        </p:txBody>
      </p:sp>
      <p:sp>
        <p:nvSpPr>
          <p:cNvPr id="411" name="Google Shape;411;p12"/>
          <p:cNvSpPr txBox="1"/>
          <p:nvPr/>
        </p:nvSpPr>
        <p:spPr>
          <a:xfrm>
            <a:off x="2895230" y="6357129"/>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a:t>
            </a:r>
            <a:r>
              <a:rPr b="0" i="0" lang="ja-JP" sz="1700" u="none" cap="none" strike="noStrike">
                <a:solidFill>
                  <a:srgbClr val="000000"/>
                </a:solidFill>
                <a:latin typeface="Gill Sans"/>
                <a:ea typeface="Gill Sans"/>
                <a:cs typeface="Gill Sans"/>
                <a:sym typeface="Gill Sans"/>
              </a:rPr>
              <a:t>約１時間３０分</a:t>
            </a:r>
            <a:endParaRPr b="0" i="0" sz="1700" u="none" cap="none" strike="noStrike">
              <a:solidFill>
                <a:srgbClr val="000000"/>
              </a:solidFill>
              <a:latin typeface="Arial"/>
              <a:ea typeface="Arial"/>
              <a:cs typeface="Arial"/>
              <a:sym typeface="Arial"/>
            </a:endParaRPr>
          </a:p>
        </p:txBody>
      </p:sp>
      <p:cxnSp>
        <p:nvCxnSpPr>
          <p:cNvPr id="412" name="Google Shape;412;p12"/>
          <p:cNvCxnSpPr/>
          <p:nvPr/>
        </p:nvCxnSpPr>
        <p:spPr>
          <a:xfrm>
            <a:off x="2892617" y="6706701"/>
            <a:ext cx="2769000" cy="0"/>
          </a:xfrm>
          <a:prstGeom prst="straightConnector1">
            <a:avLst/>
          </a:prstGeom>
          <a:noFill/>
          <a:ln cap="flat" cmpd="sng" w="9525">
            <a:solidFill>
              <a:schemeClr val="dk1"/>
            </a:solidFill>
            <a:prstDash val="solid"/>
            <a:round/>
            <a:headEnd len="sm" w="sm" type="none"/>
            <a:tailEnd len="sm" w="sm" type="none"/>
          </a:ln>
        </p:spPr>
      </p:cxnSp>
      <p:cxnSp>
        <p:nvCxnSpPr>
          <p:cNvPr id="413" name="Google Shape;413;p12"/>
          <p:cNvCxnSpPr/>
          <p:nvPr/>
        </p:nvCxnSpPr>
        <p:spPr>
          <a:xfrm>
            <a:off x="7618612" y="5995289"/>
            <a:ext cx="2769072" cy="0"/>
          </a:xfrm>
          <a:prstGeom prst="straightConnector1">
            <a:avLst/>
          </a:prstGeom>
          <a:noFill/>
          <a:ln cap="flat" cmpd="sng" w="9525">
            <a:solidFill>
              <a:schemeClr val="dk1"/>
            </a:solidFill>
            <a:prstDash val="solid"/>
            <a:round/>
            <a:headEnd len="sm" w="sm" type="none"/>
            <a:tailEnd len="sm" w="sm" type="none"/>
          </a:ln>
        </p:spPr>
      </p:cxnSp>
      <p:cxnSp>
        <p:nvCxnSpPr>
          <p:cNvPr id="414" name="Google Shape;414;p12"/>
          <p:cNvCxnSpPr/>
          <p:nvPr/>
        </p:nvCxnSpPr>
        <p:spPr>
          <a:xfrm>
            <a:off x="7618612" y="6536657"/>
            <a:ext cx="2769072" cy="0"/>
          </a:xfrm>
          <a:prstGeom prst="straightConnector1">
            <a:avLst/>
          </a:prstGeom>
          <a:noFill/>
          <a:ln cap="flat" cmpd="sng" w="9525">
            <a:solidFill>
              <a:schemeClr val="dk1"/>
            </a:solidFill>
            <a:prstDash val="solid"/>
            <a:round/>
            <a:headEnd len="sm" w="sm" type="none"/>
            <a:tailEnd len="sm" w="sm" type="none"/>
          </a:ln>
        </p:spPr>
      </p:cxnSp>
      <p:sp>
        <p:nvSpPr>
          <p:cNvPr id="415" name="Google Shape;415;p12"/>
          <p:cNvSpPr txBox="1"/>
          <p:nvPr/>
        </p:nvSpPr>
        <p:spPr>
          <a:xfrm>
            <a:off x="7691708" y="5517674"/>
            <a:ext cx="291223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Gill Sans"/>
                <a:ea typeface="Gill Sans"/>
                <a:cs typeface="Gill Sans"/>
                <a:sym typeface="Gill Sans"/>
              </a:rPr>
              <a:t>大平山山頂</a:t>
            </a:r>
            <a:endParaRPr b="0"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Gill Sans"/>
                <a:ea typeface="Gill Sans"/>
                <a:cs typeface="Gill Sans"/>
                <a:sym typeface="Gill Sans"/>
              </a:rPr>
              <a:t>集合:三瓶観光リフト前　　 </a:t>
            </a:r>
            <a:endParaRPr b="0" i="0" sz="1400" u="none" cap="none" strike="noStrike">
              <a:solidFill>
                <a:srgbClr val="000000"/>
              </a:solidFill>
              <a:latin typeface="Arial"/>
              <a:ea typeface="Arial"/>
              <a:cs typeface="Arial"/>
              <a:sym typeface="Arial"/>
            </a:endParaRPr>
          </a:p>
        </p:txBody>
      </p:sp>
      <p:cxnSp>
        <p:nvCxnSpPr>
          <p:cNvPr id="416" name="Google Shape;416;p12"/>
          <p:cNvCxnSpPr/>
          <p:nvPr/>
        </p:nvCxnSpPr>
        <p:spPr>
          <a:xfrm>
            <a:off x="2895221" y="5905488"/>
            <a:ext cx="2769000" cy="0"/>
          </a:xfrm>
          <a:prstGeom prst="straightConnector1">
            <a:avLst/>
          </a:prstGeom>
          <a:noFill/>
          <a:ln cap="flat" cmpd="sng" w="9525">
            <a:solidFill>
              <a:schemeClr val="dk1"/>
            </a:solidFill>
            <a:prstDash val="solid"/>
            <a:round/>
            <a:headEnd len="sm" w="sm" type="none"/>
            <a:tailEnd len="sm" w="sm" type="none"/>
          </a:ln>
        </p:spPr>
      </p:cxnSp>
      <p:sp>
        <p:nvSpPr>
          <p:cNvPr id="417" name="Google Shape;417;p12"/>
          <p:cNvSpPr/>
          <p:nvPr/>
        </p:nvSpPr>
        <p:spPr>
          <a:xfrm>
            <a:off x="1346075" y="4483225"/>
            <a:ext cx="1464300" cy="13512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418" name="Google Shape;418;p12"/>
          <p:cNvSpPr txBox="1"/>
          <p:nvPr/>
        </p:nvSpPr>
        <p:spPr>
          <a:xfrm>
            <a:off x="2890200" y="4363888"/>
            <a:ext cx="3087600" cy="1616941"/>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100"/>
              <a:buFont typeface="Arial"/>
              <a:buNone/>
            </a:pPr>
            <a:r>
              <a:rPr b="1" i="0" lang="ja-JP" sz="1000" u="none" cap="none" strike="noStrike">
                <a:solidFill>
                  <a:srgbClr val="FF00FF"/>
                </a:solidFill>
                <a:latin typeface="Times New Roman"/>
                <a:ea typeface="Times New Roman"/>
                <a:cs typeface="Times New Roman"/>
                <a:sym typeface="Times New Roman"/>
              </a:rPr>
              <a:t>①トワイライトタイム</a:t>
            </a:r>
            <a:endParaRPr b="1" i="0" sz="1000" u="none" cap="none" strike="noStrike">
              <a:solidFill>
                <a:srgbClr val="FF00FF"/>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b="1" i="0" lang="ja-JP" sz="1000" u="none" cap="none" strike="noStrike">
                <a:solidFill>
                  <a:srgbClr val="FF00FF"/>
                </a:solidFill>
                <a:latin typeface="Times New Roman"/>
                <a:ea typeface="Times New Roman"/>
                <a:cs typeface="Times New Roman"/>
                <a:sym typeface="Times New Roman"/>
              </a:rPr>
              <a:t>　　　　　　観光リフト夜間特別運行</a:t>
            </a:r>
            <a:endParaRPr b="1" i="0" sz="1000" u="none" cap="none" strike="noStrike">
              <a:solidFill>
                <a:srgbClr val="FF00FF"/>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b="0" i="0" lang="ja-JP" sz="1050" u="none" cap="none" strike="noStrike">
                <a:solidFill>
                  <a:srgbClr val="FF00FF"/>
                </a:solidFill>
                <a:latin typeface="Arial"/>
                <a:ea typeface="Arial"/>
                <a:cs typeface="Arial"/>
                <a:sym typeface="Arial"/>
              </a:rPr>
              <a:t>大人1,500円/小学生以下1,000円</a:t>
            </a:r>
            <a:endParaRPr b="0" i="0" sz="1050" u="none" cap="none" strike="noStrike">
              <a:solidFill>
                <a:srgbClr val="FF00FF"/>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ja-JP" sz="1000" u="none" cap="none" strike="noStrike">
                <a:solidFill>
                  <a:srgbClr val="FF9900"/>
                </a:solidFill>
                <a:latin typeface="Times New Roman"/>
                <a:ea typeface="Times New Roman"/>
                <a:cs typeface="Times New Roman"/>
                <a:sym typeface="Times New Roman"/>
              </a:rPr>
              <a:t>②スターリーナイトタイム 　</a:t>
            </a:r>
            <a:endParaRPr b="1" i="0" sz="1000" u="none" cap="none" strike="noStrike">
              <a:solidFill>
                <a:srgbClr val="FF99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1" i="0" lang="ja-JP" sz="1000" u="none" cap="none" strike="noStrike">
                <a:solidFill>
                  <a:srgbClr val="FF9900"/>
                </a:solidFill>
                <a:latin typeface="Times New Roman"/>
                <a:ea typeface="Times New Roman"/>
                <a:cs typeface="Times New Roman"/>
                <a:sym typeface="Times New Roman"/>
              </a:rPr>
              <a:t>　地元在住 星空ガイドによる星空解説会</a:t>
            </a:r>
            <a:endParaRPr b="1" i="0" sz="1000" u="none" cap="none" strike="noStrike">
              <a:solidFill>
                <a:srgbClr val="FF99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400"/>
              <a:buFont typeface="Arial"/>
              <a:buNone/>
            </a:pPr>
            <a:r>
              <a:rPr b="0" i="0" lang="ja-JP" sz="1050" u="none" cap="none" strike="noStrike">
                <a:solidFill>
                  <a:srgbClr val="FF9900"/>
                </a:solidFill>
                <a:latin typeface="Arial"/>
                <a:ea typeface="Arial"/>
                <a:cs typeface="Arial"/>
                <a:sym typeface="Arial"/>
              </a:rPr>
              <a:t>大人2,000円/小学生以下1,000円</a:t>
            </a:r>
            <a:endParaRPr b="0" i="0" sz="1050" u="none" cap="none" strike="noStrike">
              <a:solidFill>
                <a:srgbClr val="FF99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ja-JP" sz="1000" u="none" cap="none" strike="noStrike">
                <a:solidFill>
                  <a:schemeClr val="accent2"/>
                </a:solidFill>
                <a:latin typeface="Times New Roman"/>
                <a:ea typeface="Times New Roman"/>
                <a:cs typeface="Times New Roman"/>
                <a:sym typeface="Times New Roman"/>
              </a:rPr>
              <a:t>③①②のセットプラン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accent2"/>
                </a:solidFill>
                <a:latin typeface="Arial"/>
                <a:ea typeface="Arial"/>
                <a:cs typeface="Arial"/>
                <a:sym typeface="Arial"/>
              </a:rPr>
              <a:t>大人2,500円/小学生以下1,000円</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000" u="none" cap="none" strike="noStrike">
                <a:solidFill>
                  <a:srgbClr val="000000"/>
                </a:solidFill>
                <a:latin typeface="Arial"/>
                <a:ea typeface="Arial"/>
                <a:cs typeface="Arial"/>
                <a:sym typeface="Arial"/>
              </a:rPr>
              <a:t>※いずれも2歳以下は無料となります。</a:t>
            </a:r>
            <a:endParaRPr b="0" i="0" sz="1050" u="none" cap="none" strike="noStrike">
              <a:solidFill>
                <a:srgbClr val="000000"/>
              </a:solidFill>
              <a:latin typeface="Arial"/>
              <a:ea typeface="Arial"/>
              <a:cs typeface="Arial"/>
              <a:sym typeface="Arial"/>
            </a:endParaRPr>
          </a:p>
        </p:txBody>
      </p:sp>
      <p:sp>
        <p:nvSpPr>
          <p:cNvPr id="419" name="Google Shape;419;p12"/>
          <p:cNvSpPr/>
          <p:nvPr/>
        </p:nvSpPr>
        <p:spPr>
          <a:xfrm>
            <a:off x="1346068" y="5948626"/>
            <a:ext cx="1464300" cy="3402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集合時間</a:t>
            </a:r>
            <a:endParaRPr b="0" i="0" sz="1400" u="none" cap="none" strike="noStrike">
              <a:solidFill>
                <a:srgbClr val="000000"/>
              </a:solidFill>
              <a:latin typeface="Arial"/>
              <a:ea typeface="Arial"/>
              <a:cs typeface="Arial"/>
              <a:sym typeface="Arial"/>
            </a:endParaRPr>
          </a:p>
        </p:txBody>
      </p:sp>
      <p:sp>
        <p:nvSpPr>
          <p:cNvPr id="420" name="Google Shape;420;p12"/>
          <p:cNvSpPr txBox="1"/>
          <p:nvPr/>
        </p:nvSpPr>
        <p:spPr>
          <a:xfrm>
            <a:off x="3000422" y="5964712"/>
            <a:ext cx="3374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700" u="none" cap="none" strike="noStrike">
                <a:solidFill>
                  <a:srgbClr val="000000"/>
                </a:solidFill>
                <a:latin typeface="Gill Sans"/>
                <a:ea typeface="Gill Sans"/>
                <a:cs typeface="Gill Sans"/>
                <a:sym typeface="Gill Sans"/>
              </a:rPr>
              <a:t>日の入り後</a:t>
            </a:r>
            <a:endParaRPr b="0" i="0" sz="1700" u="none" cap="none" strike="noStrike">
              <a:solidFill>
                <a:srgbClr val="000000"/>
              </a:solidFill>
              <a:latin typeface="Arial"/>
              <a:ea typeface="Arial"/>
              <a:cs typeface="Arial"/>
              <a:sym typeface="Arial"/>
            </a:endParaRPr>
          </a:p>
        </p:txBody>
      </p:sp>
      <p:cxnSp>
        <p:nvCxnSpPr>
          <p:cNvPr id="421" name="Google Shape;421;p12"/>
          <p:cNvCxnSpPr/>
          <p:nvPr/>
        </p:nvCxnSpPr>
        <p:spPr>
          <a:xfrm flipH="1" rot="10800000">
            <a:off x="2747868" y="6299076"/>
            <a:ext cx="3058500" cy="28800"/>
          </a:xfrm>
          <a:prstGeom prst="straightConnector1">
            <a:avLst/>
          </a:prstGeom>
          <a:noFill/>
          <a:ln cap="flat" cmpd="sng" w="9525">
            <a:solidFill>
              <a:schemeClr val="dk1"/>
            </a:solidFill>
            <a:prstDash val="solid"/>
            <a:round/>
            <a:headEnd len="sm" w="sm" type="none"/>
            <a:tailEnd len="sm" w="sm" type="none"/>
          </a:ln>
        </p:spPr>
      </p:cxnSp>
      <p:sp>
        <p:nvSpPr>
          <p:cNvPr id="422" name="Google Shape;422;p12"/>
          <p:cNvSpPr/>
          <p:nvPr/>
        </p:nvSpPr>
        <p:spPr>
          <a:xfrm>
            <a:off x="6057624" y="4274585"/>
            <a:ext cx="41484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0" i="0" lang="ja-JP" sz="1800" u="sng" cap="none" strike="noStrike">
                <a:solidFill>
                  <a:srgbClr val="FF0000"/>
                </a:solidFill>
                <a:latin typeface="Arial"/>
                <a:ea typeface="Arial"/>
                <a:cs typeface="Arial"/>
                <a:sym typeface="Arial"/>
              </a:rPr>
              <a:t>開催スケジュール等は天空の星降る</a:t>
            </a:r>
            <a:endParaRPr b="0" i="0" sz="18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800"/>
              <a:buFont typeface="Arial"/>
              <a:buNone/>
            </a:pPr>
            <a:r>
              <a:rPr b="0" i="0" lang="ja-JP" sz="1800" u="sng" cap="none" strike="noStrike">
                <a:solidFill>
                  <a:srgbClr val="FF0000"/>
                </a:solidFill>
                <a:latin typeface="Arial"/>
                <a:ea typeface="Arial"/>
                <a:cs typeface="Arial"/>
                <a:sym typeface="Arial"/>
              </a:rPr>
              <a:t>リフトHPでご確認ください。</a:t>
            </a:r>
            <a:endParaRPr b="0" i="0" sz="18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Gill Sans"/>
              <a:buNone/>
            </a:pPr>
            <a:r>
              <a:t/>
            </a:r>
            <a:endParaRPr b="0" i="0" sz="1800" u="none" cap="none" strike="noStrike">
              <a:solidFill>
                <a:srgbClr val="000000"/>
              </a:solidFill>
              <a:latin typeface="Arial"/>
              <a:ea typeface="Arial"/>
              <a:cs typeface="Arial"/>
              <a:sym typeface="Arial"/>
            </a:endParaRPr>
          </a:p>
        </p:txBody>
      </p:sp>
      <p:sp>
        <p:nvSpPr>
          <p:cNvPr id="423" name="Google Shape;423;p12"/>
          <p:cNvSpPr/>
          <p:nvPr/>
        </p:nvSpPr>
        <p:spPr>
          <a:xfrm>
            <a:off x="8402100" y="2551813"/>
            <a:ext cx="36588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sng" cap="none" strike="noStrike">
                <a:solidFill>
                  <a:srgbClr val="000000"/>
                </a:solidFill>
                <a:latin typeface="Arial"/>
                <a:ea typeface="Arial"/>
                <a:cs typeface="Arial"/>
                <a:sym typeface="Arial"/>
              </a:rPr>
              <a:t>星空案内人</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地元在住の星空ガイドがその日</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その時にしか見られない夜空の</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話を分かりやすくご説明します。</a:t>
            </a:r>
            <a:endParaRPr b="0" i="0" sz="1400" u="none" cap="none" strike="noStrike">
              <a:solidFill>
                <a:srgbClr val="000000"/>
              </a:solidFill>
              <a:latin typeface="Arial"/>
              <a:ea typeface="Arial"/>
              <a:cs typeface="Arial"/>
              <a:sym typeface="Arial"/>
            </a:endParaRPr>
          </a:p>
        </p:txBody>
      </p:sp>
      <p:pic>
        <p:nvPicPr>
          <p:cNvPr id="424" name="Google Shape;424;p12"/>
          <p:cNvPicPr preferRelativeResize="0"/>
          <p:nvPr/>
        </p:nvPicPr>
        <p:blipFill rotWithShape="1">
          <a:blip r:embed="rId4">
            <a:alphaModFix/>
          </a:blip>
          <a:srcRect b="0" l="0" r="0" t="0"/>
          <a:stretch/>
        </p:blipFill>
        <p:spPr>
          <a:xfrm>
            <a:off x="1301638" y="943792"/>
            <a:ext cx="4487336" cy="2989273"/>
          </a:xfrm>
          <a:prstGeom prst="rect">
            <a:avLst/>
          </a:prstGeom>
          <a:noFill/>
          <a:ln>
            <a:noFill/>
          </a:ln>
        </p:spPr>
      </p:pic>
      <p:pic>
        <p:nvPicPr>
          <p:cNvPr id="425" name="Google Shape;425;p12"/>
          <p:cNvPicPr preferRelativeResize="0"/>
          <p:nvPr/>
        </p:nvPicPr>
        <p:blipFill rotWithShape="1">
          <a:blip r:embed="rId5">
            <a:alphaModFix/>
          </a:blip>
          <a:srcRect b="0" l="0" r="0" t="0"/>
          <a:stretch/>
        </p:blipFill>
        <p:spPr>
          <a:xfrm>
            <a:off x="6000915" y="2462170"/>
            <a:ext cx="2476934" cy="1650027"/>
          </a:xfrm>
          <a:prstGeom prst="rect">
            <a:avLst/>
          </a:prstGeom>
          <a:noFill/>
          <a:ln>
            <a:noFill/>
          </a:ln>
        </p:spPr>
      </p:pic>
      <p:sp>
        <p:nvSpPr>
          <p:cNvPr id="426" name="Google Shape;426;p12"/>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
        <p:nvSpPr>
          <p:cNvPr id="427" name="Google Shape;427;p12"/>
          <p:cNvSpPr txBox="1"/>
          <p:nvPr/>
        </p:nvSpPr>
        <p:spPr>
          <a:xfrm>
            <a:off x="7670798" y="5995289"/>
            <a:ext cx="306018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さんべツアーズ</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電話：090-3211-7197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428" name="Google Shape;428;p12"/>
          <p:cNvPicPr preferRelativeResize="0"/>
          <p:nvPr/>
        </p:nvPicPr>
        <p:blipFill rotWithShape="1">
          <a:blip r:embed="rId6">
            <a:alphaModFix/>
          </a:blip>
          <a:srcRect b="0" l="0" r="0" t="0"/>
          <a:stretch/>
        </p:blipFill>
        <p:spPr>
          <a:xfrm>
            <a:off x="10226934" y="4347511"/>
            <a:ext cx="1462961" cy="14629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13"/>
          <p:cNvPicPr preferRelativeResize="0"/>
          <p:nvPr/>
        </p:nvPicPr>
        <p:blipFill rotWithShape="1">
          <a:blip r:embed="rId3">
            <a:alphaModFix/>
          </a:blip>
          <a:srcRect b="0" l="0" r="0" t="0"/>
          <a:stretch/>
        </p:blipFill>
        <p:spPr>
          <a:xfrm>
            <a:off x="7429634" y="995772"/>
            <a:ext cx="2317243" cy="2317243"/>
          </a:xfrm>
          <a:prstGeom prst="rect">
            <a:avLst/>
          </a:prstGeom>
          <a:noFill/>
          <a:ln>
            <a:noFill/>
          </a:ln>
        </p:spPr>
      </p:pic>
      <p:pic>
        <p:nvPicPr>
          <p:cNvPr id="434" name="Google Shape;434;p13"/>
          <p:cNvPicPr preferRelativeResize="0"/>
          <p:nvPr/>
        </p:nvPicPr>
        <p:blipFill rotWithShape="1">
          <a:blip r:embed="rId4">
            <a:alphaModFix/>
          </a:blip>
          <a:srcRect b="0" l="0" r="0" t="0"/>
          <a:stretch/>
        </p:blipFill>
        <p:spPr>
          <a:xfrm rot="-5400000">
            <a:off x="1503719" y="496685"/>
            <a:ext cx="3003536" cy="4001733"/>
          </a:xfrm>
          <a:prstGeom prst="rect">
            <a:avLst/>
          </a:prstGeom>
          <a:noFill/>
          <a:ln>
            <a:noFill/>
          </a:ln>
        </p:spPr>
      </p:pic>
      <p:sp>
        <p:nvSpPr>
          <p:cNvPr id="435" name="Google Shape;435;p13"/>
          <p:cNvSpPr txBox="1"/>
          <p:nvPr/>
        </p:nvSpPr>
        <p:spPr>
          <a:xfrm>
            <a:off x="1270562" y="182868"/>
            <a:ext cx="6911168" cy="11975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B082E"/>
              </a:buClr>
              <a:buSzPts val="2800"/>
              <a:buFont typeface="Arial"/>
              <a:buNone/>
            </a:pPr>
            <a:r>
              <a:rPr b="0" i="0" lang="ja-JP" sz="2800" u="none" cap="none" strike="noStrike">
                <a:solidFill>
                  <a:srgbClr val="0B082E"/>
                </a:solidFill>
                <a:latin typeface="Arial"/>
                <a:ea typeface="Arial"/>
                <a:cs typeface="Arial"/>
                <a:sym typeface="Arial"/>
              </a:rPr>
              <a:t>これぞ、三瓶三昧！</a:t>
            </a:r>
            <a:endParaRPr b="0" i="0" sz="2800" u="none" cap="none" strike="noStrike">
              <a:solidFill>
                <a:srgbClr val="0B082E"/>
              </a:solidFill>
              <a:latin typeface="Arial"/>
              <a:ea typeface="Arial"/>
              <a:cs typeface="Arial"/>
              <a:sym typeface="Arial"/>
            </a:endParaRPr>
          </a:p>
          <a:p>
            <a:pPr indent="0" lvl="0" marL="0" marR="0" rtl="0" algn="l">
              <a:lnSpc>
                <a:spcPct val="90000"/>
              </a:lnSpc>
              <a:spcBef>
                <a:spcPts val="0"/>
              </a:spcBef>
              <a:spcAft>
                <a:spcPts val="0"/>
              </a:spcAft>
              <a:buClr>
                <a:srgbClr val="0B082E"/>
              </a:buClr>
              <a:buSzPts val="2800"/>
              <a:buFont typeface="Arial"/>
              <a:buNone/>
            </a:pPr>
            <a:r>
              <a:rPr b="0" i="0" lang="ja-JP" sz="2800" u="none" cap="none" strike="noStrike">
                <a:solidFill>
                  <a:srgbClr val="0B082E"/>
                </a:solidFill>
                <a:latin typeface="Arial"/>
                <a:ea typeface="Arial"/>
                <a:cs typeface="Arial"/>
                <a:sym typeface="Arial"/>
              </a:rPr>
              <a:t>（三瓶そば＋わさび飯の特別メニュー）</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2"/>
              </a:buClr>
              <a:buSzPts val="2800"/>
              <a:buFont typeface="Impact"/>
              <a:buNone/>
            </a:pPr>
            <a:r>
              <a:t/>
            </a:r>
            <a:endParaRPr b="0" i="0" sz="2800" u="none" cap="none" strike="noStrike">
              <a:solidFill>
                <a:srgbClr val="0B082E"/>
              </a:solidFill>
              <a:latin typeface="Arial"/>
              <a:ea typeface="Arial"/>
              <a:cs typeface="Arial"/>
              <a:sym typeface="Arial"/>
            </a:endParaRPr>
          </a:p>
        </p:txBody>
      </p:sp>
      <p:pic>
        <p:nvPicPr>
          <p:cNvPr id="436" name="Google Shape;436;p13"/>
          <p:cNvPicPr preferRelativeResize="0"/>
          <p:nvPr/>
        </p:nvPicPr>
        <p:blipFill rotWithShape="1">
          <a:blip r:embed="rId5">
            <a:alphaModFix/>
          </a:blip>
          <a:srcRect b="0" l="0" r="0" t="0"/>
          <a:stretch/>
        </p:blipFill>
        <p:spPr>
          <a:xfrm>
            <a:off x="10989058" y="-2143"/>
            <a:ext cx="910910" cy="811898"/>
          </a:xfrm>
          <a:prstGeom prst="rect">
            <a:avLst/>
          </a:prstGeom>
          <a:noFill/>
          <a:ln>
            <a:noFill/>
          </a:ln>
        </p:spPr>
      </p:pic>
      <p:sp>
        <p:nvSpPr>
          <p:cNvPr id="437" name="Google Shape;437;p13"/>
          <p:cNvSpPr/>
          <p:nvPr/>
        </p:nvSpPr>
        <p:spPr>
          <a:xfrm>
            <a:off x="98707" y="913141"/>
            <a:ext cx="1082713" cy="393891"/>
          </a:xfrm>
          <a:prstGeom prst="rect">
            <a:avLst/>
          </a:prstGeom>
          <a:solidFill>
            <a:srgbClr val="FF0000"/>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個　　人</a:t>
            </a:r>
            <a:endParaRPr b="1" i="0" sz="1200" u="none" cap="none" strike="noStrike">
              <a:solidFill>
                <a:srgbClr val="FFFFFF"/>
              </a:solidFill>
              <a:latin typeface="Gill Sans"/>
              <a:ea typeface="Gill Sans"/>
              <a:cs typeface="Gill Sans"/>
              <a:sym typeface="Gill Sans"/>
            </a:endParaRPr>
          </a:p>
        </p:txBody>
      </p:sp>
      <p:pic>
        <p:nvPicPr>
          <p:cNvPr id="438" name="Google Shape;438;p13"/>
          <p:cNvPicPr preferRelativeResize="0"/>
          <p:nvPr/>
        </p:nvPicPr>
        <p:blipFill rotWithShape="1">
          <a:blip r:embed="rId6">
            <a:alphaModFix/>
          </a:blip>
          <a:srcRect b="0" l="0" r="0" t="0"/>
          <a:stretch/>
        </p:blipFill>
        <p:spPr>
          <a:xfrm>
            <a:off x="95556" y="77638"/>
            <a:ext cx="1094590" cy="715132"/>
          </a:xfrm>
          <a:prstGeom prst="rect">
            <a:avLst/>
          </a:prstGeom>
          <a:noFill/>
          <a:ln>
            <a:noFill/>
          </a:ln>
        </p:spPr>
      </p:pic>
      <p:pic>
        <p:nvPicPr>
          <p:cNvPr id="439" name="Google Shape;439;p13"/>
          <p:cNvPicPr preferRelativeResize="0"/>
          <p:nvPr/>
        </p:nvPicPr>
        <p:blipFill rotWithShape="1">
          <a:blip r:embed="rId7">
            <a:alphaModFix/>
          </a:blip>
          <a:srcRect b="0" l="0" r="0" t="0"/>
          <a:stretch/>
        </p:blipFill>
        <p:spPr>
          <a:xfrm>
            <a:off x="5240624" y="1931890"/>
            <a:ext cx="2432576" cy="1828117"/>
          </a:xfrm>
          <a:prstGeom prst="rect">
            <a:avLst/>
          </a:prstGeom>
          <a:noFill/>
          <a:ln>
            <a:noFill/>
          </a:ln>
        </p:spPr>
      </p:pic>
      <p:sp>
        <p:nvSpPr>
          <p:cNvPr id="440" name="Google Shape;440;p13"/>
          <p:cNvSpPr txBox="1"/>
          <p:nvPr/>
        </p:nvSpPr>
        <p:spPr>
          <a:xfrm>
            <a:off x="5141187" y="3826766"/>
            <a:ext cx="6461058" cy="132343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さんべ在来そばの会」に加盟する6店が連携して実施する「これぞ、三瓶三昧！」は、三瓶の火山性土壌と清らかな水・空気が育む「三瓶在来そば」「米」「三瓶産わさび」を堪能する特別メニュープランです。</a:t>
            </a:r>
            <a:endParaRPr b="0" i="0" sz="1400" u="none" cap="none" strike="noStrike">
              <a:solidFill>
                <a:srgbClr val="000000"/>
              </a:solidFill>
              <a:latin typeface="Arial"/>
              <a:ea typeface="Arial"/>
              <a:cs typeface="Arial"/>
              <a:sym typeface="Arial"/>
            </a:endParaRPr>
          </a:p>
        </p:txBody>
      </p:sp>
      <p:sp>
        <p:nvSpPr>
          <p:cNvPr id="441" name="Google Shape;441;p13"/>
          <p:cNvSpPr/>
          <p:nvPr/>
        </p:nvSpPr>
        <p:spPr>
          <a:xfrm>
            <a:off x="9746872" y="1187355"/>
            <a:ext cx="2062500" cy="25494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□■□備考□■□</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各店舗で製粉方法が異なり、それぞれの「お店の味」が愉しめます！</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442" name="Google Shape;442;p13"/>
          <p:cNvSpPr/>
          <p:nvPr/>
        </p:nvSpPr>
        <p:spPr>
          <a:xfrm>
            <a:off x="598587" y="6290095"/>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443" name="Google Shape;443;p13"/>
          <p:cNvCxnSpPr/>
          <p:nvPr/>
        </p:nvCxnSpPr>
        <p:spPr>
          <a:xfrm>
            <a:off x="2054015" y="4378956"/>
            <a:ext cx="2769072" cy="0"/>
          </a:xfrm>
          <a:prstGeom prst="straightConnector1">
            <a:avLst/>
          </a:prstGeom>
          <a:noFill/>
          <a:ln cap="flat" cmpd="sng" w="9525">
            <a:solidFill>
              <a:schemeClr val="dk1"/>
            </a:solidFill>
            <a:prstDash val="solid"/>
            <a:round/>
            <a:headEnd len="sm" w="sm" type="none"/>
            <a:tailEnd len="sm" w="sm" type="none"/>
          </a:ln>
        </p:spPr>
      </p:cxnSp>
      <p:sp>
        <p:nvSpPr>
          <p:cNvPr id="444" name="Google Shape;444;p13"/>
          <p:cNvSpPr/>
          <p:nvPr/>
        </p:nvSpPr>
        <p:spPr>
          <a:xfrm>
            <a:off x="589755" y="4047010"/>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445" name="Google Shape;445;p13"/>
          <p:cNvSpPr/>
          <p:nvPr/>
        </p:nvSpPr>
        <p:spPr>
          <a:xfrm>
            <a:off x="611115" y="5688347"/>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提供店舗</a:t>
            </a:r>
            <a:endParaRPr b="0" i="0" sz="1400" u="none" cap="none" strike="noStrike">
              <a:solidFill>
                <a:srgbClr val="000000"/>
              </a:solidFill>
              <a:latin typeface="Arial"/>
              <a:ea typeface="Arial"/>
              <a:cs typeface="Arial"/>
              <a:sym typeface="Arial"/>
            </a:endParaRPr>
          </a:p>
        </p:txBody>
      </p:sp>
      <p:sp>
        <p:nvSpPr>
          <p:cNvPr id="446" name="Google Shape;446;p13"/>
          <p:cNvSpPr txBox="1"/>
          <p:nvPr/>
        </p:nvSpPr>
        <p:spPr>
          <a:xfrm>
            <a:off x="2114120" y="4082630"/>
            <a:ext cx="4001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通年（シーズンは3月～5月）</a:t>
            </a:r>
            <a:endParaRPr b="0" i="0" sz="1800" u="none" cap="none" strike="noStrike">
              <a:solidFill>
                <a:srgbClr val="000000"/>
              </a:solidFill>
              <a:latin typeface="Gill Sans"/>
              <a:ea typeface="Gill Sans"/>
              <a:cs typeface="Gill Sans"/>
              <a:sym typeface="Gill Sans"/>
            </a:endParaRPr>
          </a:p>
        </p:txBody>
      </p:sp>
      <p:sp>
        <p:nvSpPr>
          <p:cNvPr id="447" name="Google Shape;447;p13"/>
          <p:cNvSpPr txBox="1"/>
          <p:nvPr/>
        </p:nvSpPr>
        <p:spPr>
          <a:xfrm>
            <a:off x="2137985" y="5639861"/>
            <a:ext cx="3799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さんべ在来そばの会加盟店</a:t>
            </a:r>
            <a:endParaRPr b="0" i="0" sz="1800" u="none" cap="none" strike="noStrike">
              <a:solidFill>
                <a:srgbClr val="000000"/>
              </a:solidFill>
              <a:latin typeface="Arial"/>
              <a:ea typeface="Arial"/>
              <a:cs typeface="Arial"/>
              <a:sym typeface="Arial"/>
            </a:endParaRPr>
          </a:p>
        </p:txBody>
      </p:sp>
      <p:cxnSp>
        <p:nvCxnSpPr>
          <p:cNvPr id="448" name="Google Shape;448;p13"/>
          <p:cNvCxnSpPr/>
          <p:nvPr/>
        </p:nvCxnSpPr>
        <p:spPr>
          <a:xfrm>
            <a:off x="2114121" y="6028636"/>
            <a:ext cx="2769072" cy="0"/>
          </a:xfrm>
          <a:prstGeom prst="straightConnector1">
            <a:avLst/>
          </a:prstGeom>
          <a:noFill/>
          <a:ln cap="flat" cmpd="sng" w="9525">
            <a:solidFill>
              <a:schemeClr val="dk1"/>
            </a:solidFill>
            <a:prstDash val="solid"/>
            <a:round/>
            <a:headEnd len="sm" w="sm" type="none"/>
            <a:tailEnd len="sm" w="sm" type="none"/>
          </a:ln>
        </p:spPr>
      </p:cxnSp>
      <p:cxnSp>
        <p:nvCxnSpPr>
          <p:cNvPr id="449" name="Google Shape;449;p13"/>
          <p:cNvCxnSpPr/>
          <p:nvPr/>
        </p:nvCxnSpPr>
        <p:spPr>
          <a:xfrm>
            <a:off x="2076787" y="6690009"/>
            <a:ext cx="2769072" cy="0"/>
          </a:xfrm>
          <a:prstGeom prst="straightConnector1">
            <a:avLst/>
          </a:prstGeom>
          <a:noFill/>
          <a:ln cap="flat" cmpd="sng" w="9525">
            <a:solidFill>
              <a:schemeClr val="dk1"/>
            </a:solidFill>
            <a:prstDash val="solid"/>
            <a:round/>
            <a:headEnd len="sm" w="sm" type="none"/>
            <a:tailEnd len="sm" w="sm" type="none"/>
          </a:ln>
        </p:spPr>
      </p:cxnSp>
      <p:sp>
        <p:nvSpPr>
          <p:cNvPr id="450" name="Google Shape;450;p13"/>
          <p:cNvSpPr txBox="1"/>
          <p:nvPr/>
        </p:nvSpPr>
        <p:spPr>
          <a:xfrm>
            <a:off x="2816016" y="6199992"/>
            <a:ext cx="9491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各店舗</a:t>
            </a:r>
            <a:endParaRPr b="0" i="0" sz="1400" u="none" cap="none" strike="noStrike">
              <a:solidFill>
                <a:srgbClr val="000000"/>
              </a:solidFill>
              <a:latin typeface="Arial"/>
              <a:ea typeface="Arial"/>
              <a:cs typeface="Arial"/>
              <a:sym typeface="Arial"/>
            </a:endParaRPr>
          </a:p>
        </p:txBody>
      </p:sp>
      <p:cxnSp>
        <p:nvCxnSpPr>
          <p:cNvPr id="451" name="Google Shape;451;p13"/>
          <p:cNvCxnSpPr/>
          <p:nvPr/>
        </p:nvCxnSpPr>
        <p:spPr>
          <a:xfrm>
            <a:off x="2054015" y="4893068"/>
            <a:ext cx="2769072" cy="0"/>
          </a:xfrm>
          <a:prstGeom prst="straightConnector1">
            <a:avLst/>
          </a:prstGeom>
          <a:noFill/>
          <a:ln cap="flat" cmpd="sng" w="9525">
            <a:solidFill>
              <a:schemeClr val="dk1"/>
            </a:solidFill>
            <a:prstDash val="solid"/>
            <a:round/>
            <a:headEnd len="sm" w="sm" type="none"/>
            <a:tailEnd len="sm" w="sm" type="none"/>
          </a:ln>
        </p:spPr>
      </p:cxnSp>
      <p:sp>
        <p:nvSpPr>
          <p:cNvPr id="452" name="Google Shape;452;p13"/>
          <p:cNvSpPr/>
          <p:nvPr/>
        </p:nvSpPr>
        <p:spPr>
          <a:xfrm>
            <a:off x="589755" y="4546205"/>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メニュー</a:t>
            </a:r>
            <a:endParaRPr b="0" i="0" sz="1400" u="none" cap="none" strike="noStrike">
              <a:solidFill>
                <a:srgbClr val="000000"/>
              </a:solidFill>
              <a:latin typeface="Arial"/>
              <a:ea typeface="Arial"/>
              <a:cs typeface="Arial"/>
              <a:sym typeface="Arial"/>
            </a:endParaRPr>
          </a:p>
        </p:txBody>
      </p:sp>
      <p:sp>
        <p:nvSpPr>
          <p:cNvPr id="453" name="Google Shape;453;p13"/>
          <p:cNvSpPr txBox="1"/>
          <p:nvPr/>
        </p:nvSpPr>
        <p:spPr>
          <a:xfrm>
            <a:off x="2035843" y="5066028"/>
            <a:ext cx="337399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１,３００円～ </a:t>
            </a:r>
            <a:r>
              <a:rPr b="0" i="0" lang="ja-JP" sz="1400" u="none" cap="none" strike="noStrike">
                <a:solidFill>
                  <a:srgbClr val="000000"/>
                </a:solidFill>
                <a:latin typeface="Gill Sans"/>
                <a:ea typeface="Gill Sans"/>
                <a:cs typeface="Gill Sans"/>
                <a:sym typeface="Gill Sans"/>
              </a:rPr>
              <a:t>※店舗による</a:t>
            </a:r>
            <a:endParaRPr b="0" i="0" sz="1800" u="none" cap="none" strike="noStrike">
              <a:solidFill>
                <a:srgbClr val="000000"/>
              </a:solidFill>
              <a:latin typeface="Gill Sans"/>
              <a:ea typeface="Gill Sans"/>
              <a:cs typeface="Gill Sans"/>
              <a:sym typeface="Gill Sans"/>
            </a:endParaRPr>
          </a:p>
        </p:txBody>
      </p:sp>
      <p:sp>
        <p:nvSpPr>
          <p:cNvPr id="454" name="Google Shape;454;p13"/>
          <p:cNvSpPr/>
          <p:nvPr/>
        </p:nvSpPr>
        <p:spPr>
          <a:xfrm>
            <a:off x="611115" y="5092449"/>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455" name="Google Shape;455;p13"/>
          <p:cNvSpPr txBox="1"/>
          <p:nvPr/>
        </p:nvSpPr>
        <p:spPr>
          <a:xfrm>
            <a:off x="2075375" y="4535262"/>
            <a:ext cx="337399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三瓶そば＋わさび飯</a:t>
            </a:r>
            <a:endParaRPr b="0" i="0" sz="1800" u="none" cap="none" strike="noStrike">
              <a:solidFill>
                <a:srgbClr val="000000"/>
              </a:solidFill>
              <a:latin typeface="Gill Sans"/>
              <a:ea typeface="Gill Sans"/>
              <a:cs typeface="Gill Sans"/>
              <a:sym typeface="Gill Sans"/>
            </a:endParaRPr>
          </a:p>
        </p:txBody>
      </p:sp>
      <p:cxnSp>
        <p:nvCxnSpPr>
          <p:cNvPr id="456" name="Google Shape;456;p13"/>
          <p:cNvCxnSpPr/>
          <p:nvPr/>
        </p:nvCxnSpPr>
        <p:spPr>
          <a:xfrm>
            <a:off x="2137972" y="5449007"/>
            <a:ext cx="2769072" cy="0"/>
          </a:xfrm>
          <a:prstGeom prst="straightConnector1">
            <a:avLst/>
          </a:prstGeom>
          <a:noFill/>
          <a:ln cap="flat" cmpd="sng" w="9525">
            <a:solidFill>
              <a:schemeClr val="dk1"/>
            </a:solidFill>
            <a:prstDash val="solid"/>
            <a:round/>
            <a:headEnd len="sm" w="sm" type="none"/>
            <a:tailEnd len="sm" w="sm" type="none"/>
          </a:ln>
        </p:spPr>
      </p:cxnSp>
      <p:sp>
        <p:nvSpPr>
          <p:cNvPr id="457" name="Google Shape;457;p13"/>
          <p:cNvSpPr txBox="1"/>
          <p:nvPr/>
        </p:nvSpPr>
        <p:spPr>
          <a:xfrm>
            <a:off x="5240625" y="5240225"/>
            <a:ext cx="6659400" cy="11391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＜さんべ在来そばの会加盟店（6店舗）＞</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そば処 はないかだ（三瓶店、大田店）、</a:t>
            </a:r>
            <a:r>
              <a:rPr b="0" i="0" lang="ja-JP" sz="1600" u="none" cap="none" strike="noStrike">
                <a:solidFill>
                  <a:srgbClr val="E60000"/>
                </a:solidFill>
                <a:latin typeface="Arial"/>
                <a:ea typeface="Arial"/>
                <a:cs typeface="Arial"/>
                <a:sym typeface="Arial"/>
              </a:rPr>
              <a:t>手打ちそば処 沙羅(休業中）</a:t>
            </a:r>
            <a:r>
              <a:rPr b="0" i="0" lang="ja-JP" sz="1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蕎麦工房 木の香、国民宿舎さんべ荘、さんべ温泉そばカフェ湯元、</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福寿庵</a:t>
            </a:r>
            <a:endParaRPr b="0" i="0" sz="1400" u="none" cap="none" strike="noStrike">
              <a:solidFill>
                <a:srgbClr val="000000"/>
              </a:solidFill>
              <a:latin typeface="Arial"/>
              <a:ea typeface="Arial"/>
              <a:cs typeface="Arial"/>
              <a:sym typeface="Arial"/>
            </a:endParaRPr>
          </a:p>
        </p:txBody>
      </p:sp>
      <p:sp>
        <p:nvSpPr>
          <p:cNvPr id="458" name="Google Shape;458;p13"/>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14"/>
          <p:cNvPicPr preferRelativeResize="0"/>
          <p:nvPr/>
        </p:nvPicPr>
        <p:blipFill rotWithShape="1">
          <a:blip r:embed="rId3">
            <a:alphaModFix/>
          </a:blip>
          <a:srcRect b="0" l="0" r="0" t="0"/>
          <a:stretch/>
        </p:blipFill>
        <p:spPr>
          <a:xfrm>
            <a:off x="711162" y="1228605"/>
            <a:ext cx="4254932" cy="2771523"/>
          </a:xfrm>
          <a:prstGeom prst="rect">
            <a:avLst/>
          </a:prstGeom>
          <a:noFill/>
          <a:ln>
            <a:noFill/>
          </a:ln>
        </p:spPr>
      </p:pic>
      <p:sp>
        <p:nvSpPr>
          <p:cNvPr id="464" name="Google Shape;464;p14"/>
          <p:cNvSpPr/>
          <p:nvPr/>
        </p:nvSpPr>
        <p:spPr>
          <a:xfrm>
            <a:off x="74543" y="918088"/>
            <a:ext cx="1106877" cy="366923"/>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465" name="Google Shape;465;p14"/>
          <p:cNvSpPr txBox="1"/>
          <p:nvPr/>
        </p:nvSpPr>
        <p:spPr>
          <a:xfrm>
            <a:off x="1303713" y="115670"/>
            <a:ext cx="6077748" cy="103615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B082E"/>
              </a:buClr>
              <a:buSzPts val="3600"/>
              <a:buFont typeface="Arial"/>
              <a:buNone/>
            </a:pPr>
            <a:r>
              <a:rPr b="0" i="0" lang="ja-JP" sz="3600" u="none" cap="none" strike="noStrike">
                <a:solidFill>
                  <a:srgbClr val="0B082E"/>
                </a:solidFill>
                <a:latin typeface="Arial"/>
                <a:ea typeface="Arial"/>
                <a:cs typeface="Arial"/>
                <a:sym typeface="Arial"/>
              </a:rPr>
              <a:t>木工体験</a:t>
            </a:r>
            <a:endParaRPr b="0" i="0" sz="3600" u="none" cap="none" strike="noStrike">
              <a:solidFill>
                <a:srgbClr val="0B082E"/>
              </a:solidFill>
              <a:latin typeface="Arial"/>
              <a:ea typeface="Arial"/>
              <a:cs typeface="Arial"/>
              <a:sym typeface="Arial"/>
            </a:endParaRPr>
          </a:p>
          <a:p>
            <a:pPr indent="0" lvl="0" marL="0" marR="0" rtl="0" algn="l">
              <a:lnSpc>
                <a:spcPct val="90000"/>
              </a:lnSpc>
              <a:spcBef>
                <a:spcPts val="0"/>
              </a:spcBef>
              <a:spcAft>
                <a:spcPts val="0"/>
              </a:spcAft>
              <a:buClr>
                <a:srgbClr val="0B082E"/>
              </a:buClr>
              <a:buSzPts val="2800"/>
              <a:buFont typeface="Arial"/>
              <a:buNone/>
            </a:pPr>
            <a:r>
              <a:rPr b="0" i="0" lang="ja-JP" sz="2800" u="none" cap="none" strike="noStrike">
                <a:solidFill>
                  <a:srgbClr val="0B082E"/>
                </a:solidFill>
                <a:latin typeface="Arial"/>
                <a:ea typeface="Arial"/>
                <a:cs typeface="Arial"/>
                <a:sym typeface="Arial"/>
              </a:rPr>
              <a:t>（三瓶こもれびの広場 木工館）</a:t>
            </a:r>
            <a:r>
              <a:rPr b="0" i="0" lang="ja-JP" sz="1800" u="none" cap="none" strike="noStrike">
                <a:solidFill>
                  <a:srgbClr val="0B082E"/>
                </a:solidFill>
                <a:latin typeface="Arial"/>
                <a:ea typeface="Arial"/>
                <a:cs typeface="Arial"/>
                <a:sym typeface="Arial"/>
              </a:rPr>
              <a:t>                               </a:t>
            </a:r>
            <a:endParaRPr b="0" i="0" sz="800" u="none" cap="none" strike="noStrike">
              <a:solidFill>
                <a:srgbClr val="0B082E"/>
              </a:solidFill>
              <a:latin typeface="Arial"/>
              <a:ea typeface="Arial"/>
              <a:cs typeface="Arial"/>
              <a:sym typeface="Arial"/>
            </a:endParaRPr>
          </a:p>
        </p:txBody>
      </p:sp>
      <p:pic>
        <p:nvPicPr>
          <p:cNvPr id="466" name="Google Shape;466;p14"/>
          <p:cNvPicPr preferRelativeResize="0"/>
          <p:nvPr/>
        </p:nvPicPr>
        <p:blipFill rotWithShape="1">
          <a:blip r:embed="rId4">
            <a:alphaModFix/>
          </a:blip>
          <a:srcRect b="0" l="0" r="0" t="0"/>
          <a:stretch/>
        </p:blipFill>
        <p:spPr>
          <a:xfrm>
            <a:off x="10989058" y="-2143"/>
            <a:ext cx="910910" cy="811898"/>
          </a:xfrm>
          <a:prstGeom prst="rect">
            <a:avLst/>
          </a:prstGeom>
          <a:noFill/>
          <a:ln>
            <a:noFill/>
          </a:ln>
        </p:spPr>
      </p:pic>
      <p:sp>
        <p:nvSpPr>
          <p:cNvPr id="467" name="Google Shape;467;p14"/>
          <p:cNvSpPr/>
          <p:nvPr/>
        </p:nvSpPr>
        <p:spPr>
          <a:xfrm>
            <a:off x="98707" y="1418112"/>
            <a:ext cx="1082713" cy="393891"/>
          </a:xfrm>
          <a:prstGeom prst="rect">
            <a:avLst/>
          </a:prstGeom>
          <a:solidFill>
            <a:srgbClr val="FF0000"/>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個　　人</a:t>
            </a:r>
            <a:endParaRPr b="1" i="0" sz="1200" u="none" cap="none" strike="noStrike">
              <a:solidFill>
                <a:srgbClr val="FFFFFF"/>
              </a:solidFill>
              <a:latin typeface="Gill Sans"/>
              <a:ea typeface="Gill Sans"/>
              <a:cs typeface="Gill Sans"/>
              <a:sym typeface="Gill Sans"/>
            </a:endParaRPr>
          </a:p>
        </p:txBody>
      </p:sp>
      <p:pic>
        <p:nvPicPr>
          <p:cNvPr id="468" name="Google Shape;468;p14"/>
          <p:cNvPicPr preferRelativeResize="0"/>
          <p:nvPr/>
        </p:nvPicPr>
        <p:blipFill rotWithShape="1">
          <a:blip r:embed="rId5">
            <a:alphaModFix/>
          </a:blip>
          <a:srcRect b="0" l="0" r="0" t="0"/>
          <a:stretch/>
        </p:blipFill>
        <p:spPr>
          <a:xfrm>
            <a:off x="95556" y="77638"/>
            <a:ext cx="1094590" cy="715132"/>
          </a:xfrm>
          <a:prstGeom prst="rect">
            <a:avLst/>
          </a:prstGeom>
          <a:noFill/>
          <a:ln>
            <a:noFill/>
          </a:ln>
        </p:spPr>
      </p:pic>
      <p:sp>
        <p:nvSpPr>
          <p:cNvPr id="469" name="Google Shape;469;p14"/>
          <p:cNvSpPr txBox="1"/>
          <p:nvPr/>
        </p:nvSpPr>
        <p:spPr>
          <a:xfrm>
            <a:off x="5129130" y="4173672"/>
            <a:ext cx="6505227" cy="2246769"/>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三瓶の自然を感じながら、たくさんの種類の中から木工工作が出来ます。小さなお子様でもやすりがけ、色塗りなどができ、ご家族でも楽しむことができます。</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キーホルダーや桜の箸、バーナーで焼く鍋敷きなどもあり団体様でもご利用できます。糸ノコ作業などもスタッフが指導しますので、安心してお越しください。</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近くにサヒメル、三瓶バーガーもあります。</a:t>
            </a:r>
            <a:endParaRPr b="0" i="0" sz="1400" u="none" cap="none" strike="noStrike">
              <a:solidFill>
                <a:srgbClr val="000000"/>
              </a:solidFill>
              <a:latin typeface="Arial"/>
              <a:ea typeface="Arial"/>
              <a:cs typeface="Arial"/>
              <a:sym typeface="Arial"/>
            </a:endParaRPr>
          </a:p>
        </p:txBody>
      </p:sp>
      <p:sp>
        <p:nvSpPr>
          <p:cNvPr id="470" name="Google Shape;470;p14"/>
          <p:cNvSpPr/>
          <p:nvPr/>
        </p:nvSpPr>
        <p:spPr>
          <a:xfrm>
            <a:off x="557643" y="5976195"/>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471" name="Google Shape;471;p14"/>
          <p:cNvCxnSpPr/>
          <p:nvPr/>
        </p:nvCxnSpPr>
        <p:spPr>
          <a:xfrm>
            <a:off x="2054015" y="4378956"/>
            <a:ext cx="2769072" cy="0"/>
          </a:xfrm>
          <a:prstGeom prst="straightConnector1">
            <a:avLst/>
          </a:prstGeom>
          <a:noFill/>
          <a:ln cap="flat" cmpd="sng" w="9525">
            <a:solidFill>
              <a:schemeClr val="dk1"/>
            </a:solidFill>
            <a:prstDash val="solid"/>
            <a:round/>
            <a:headEnd len="sm" w="sm" type="none"/>
            <a:tailEnd len="sm" w="sm" type="none"/>
          </a:ln>
        </p:spPr>
      </p:cxnSp>
      <p:sp>
        <p:nvSpPr>
          <p:cNvPr id="472" name="Google Shape;472;p14"/>
          <p:cNvSpPr/>
          <p:nvPr/>
        </p:nvSpPr>
        <p:spPr>
          <a:xfrm>
            <a:off x="589755" y="4047010"/>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473" name="Google Shape;473;p14"/>
          <p:cNvSpPr/>
          <p:nvPr/>
        </p:nvSpPr>
        <p:spPr>
          <a:xfrm>
            <a:off x="589755" y="4996286"/>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474" name="Google Shape;474;p14"/>
          <p:cNvSpPr/>
          <p:nvPr/>
        </p:nvSpPr>
        <p:spPr>
          <a:xfrm>
            <a:off x="571583" y="5513421"/>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sp>
        <p:nvSpPr>
          <p:cNvPr id="475" name="Google Shape;475;p14"/>
          <p:cNvSpPr txBox="1"/>
          <p:nvPr/>
        </p:nvSpPr>
        <p:spPr>
          <a:xfrm>
            <a:off x="2226594" y="4061241"/>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通年　※団体は要予約</a:t>
            </a:r>
            <a:endParaRPr b="0" i="0" sz="1800" u="none" cap="none" strike="noStrike">
              <a:solidFill>
                <a:srgbClr val="000000"/>
              </a:solidFill>
              <a:latin typeface="Arial"/>
              <a:ea typeface="Arial"/>
              <a:cs typeface="Arial"/>
              <a:sym typeface="Arial"/>
            </a:endParaRPr>
          </a:p>
        </p:txBody>
      </p:sp>
      <p:sp>
        <p:nvSpPr>
          <p:cNvPr id="476" name="Google Shape;476;p14"/>
          <p:cNvSpPr txBox="1"/>
          <p:nvPr/>
        </p:nvSpPr>
        <p:spPr>
          <a:xfrm>
            <a:off x="2167996" y="5012873"/>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約１時間～</a:t>
            </a:r>
            <a:endParaRPr b="0" i="0" sz="1800" u="none" cap="none" strike="noStrike">
              <a:solidFill>
                <a:srgbClr val="000000"/>
              </a:solidFill>
              <a:latin typeface="Arial"/>
              <a:ea typeface="Arial"/>
              <a:cs typeface="Arial"/>
              <a:sym typeface="Arial"/>
            </a:endParaRPr>
          </a:p>
        </p:txBody>
      </p:sp>
      <p:cxnSp>
        <p:nvCxnSpPr>
          <p:cNvPr id="477" name="Google Shape;477;p14"/>
          <p:cNvCxnSpPr/>
          <p:nvPr/>
        </p:nvCxnSpPr>
        <p:spPr>
          <a:xfrm>
            <a:off x="2014933" y="5361257"/>
            <a:ext cx="2769072" cy="0"/>
          </a:xfrm>
          <a:prstGeom prst="straightConnector1">
            <a:avLst/>
          </a:prstGeom>
          <a:noFill/>
          <a:ln cap="flat" cmpd="sng" w="9525">
            <a:solidFill>
              <a:schemeClr val="dk1"/>
            </a:solidFill>
            <a:prstDash val="solid"/>
            <a:round/>
            <a:headEnd len="sm" w="sm" type="none"/>
            <a:tailEnd len="sm" w="sm" type="none"/>
          </a:ln>
        </p:spPr>
      </p:cxnSp>
      <p:cxnSp>
        <p:nvCxnSpPr>
          <p:cNvPr id="478" name="Google Shape;478;p14"/>
          <p:cNvCxnSpPr/>
          <p:nvPr/>
        </p:nvCxnSpPr>
        <p:spPr>
          <a:xfrm>
            <a:off x="2035843" y="5834741"/>
            <a:ext cx="2769072" cy="0"/>
          </a:xfrm>
          <a:prstGeom prst="straightConnector1">
            <a:avLst/>
          </a:prstGeom>
          <a:noFill/>
          <a:ln cap="flat" cmpd="sng" w="9525">
            <a:solidFill>
              <a:schemeClr val="dk1"/>
            </a:solidFill>
            <a:prstDash val="solid"/>
            <a:round/>
            <a:headEnd len="sm" w="sm" type="none"/>
            <a:tailEnd len="sm" w="sm" type="none"/>
          </a:ln>
        </p:spPr>
      </p:cxnSp>
      <p:cxnSp>
        <p:nvCxnSpPr>
          <p:cNvPr id="479" name="Google Shape;479;p14"/>
          <p:cNvCxnSpPr/>
          <p:nvPr/>
        </p:nvCxnSpPr>
        <p:spPr>
          <a:xfrm>
            <a:off x="2035843" y="6376109"/>
            <a:ext cx="2769072" cy="0"/>
          </a:xfrm>
          <a:prstGeom prst="straightConnector1">
            <a:avLst/>
          </a:prstGeom>
          <a:noFill/>
          <a:ln cap="flat" cmpd="sng" w="9525">
            <a:solidFill>
              <a:schemeClr val="dk1"/>
            </a:solidFill>
            <a:prstDash val="solid"/>
            <a:round/>
            <a:headEnd len="sm" w="sm" type="none"/>
            <a:tailEnd len="sm" w="sm" type="none"/>
          </a:ln>
        </p:spPr>
      </p:cxnSp>
      <p:sp>
        <p:nvSpPr>
          <p:cNvPr id="480" name="Google Shape;480;p14"/>
          <p:cNvSpPr txBox="1"/>
          <p:nvPr/>
        </p:nvSpPr>
        <p:spPr>
          <a:xfrm>
            <a:off x="2282284" y="5450697"/>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有</a:t>
            </a:r>
            <a:endParaRPr b="0" i="0" sz="1800" u="none" cap="none" strike="noStrike">
              <a:solidFill>
                <a:srgbClr val="000000"/>
              </a:solidFill>
              <a:latin typeface="Arial"/>
              <a:ea typeface="Arial"/>
              <a:cs typeface="Arial"/>
              <a:sym typeface="Arial"/>
            </a:endParaRPr>
          </a:p>
        </p:txBody>
      </p:sp>
      <p:sp>
        <p:nvSpPr>
          <p:cNvPr id="481" name="Google Shape;481;p14"/>
          <p:cNvSpPr txBox="1"/>
          <p:nvPr/>
        </p:nvSpPr>
        <p:spPr>
          <a:xfrm>
            <a:off x="2108939" y="5813038"/>
            <a:ext cx="287231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三瓶こもれびの広場 木工館</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電話：0854-86-0182</a:t>
            </a:r>
            <a:endParaRPr b="0" i="0" sz="1600" u="none" cap="none" strike="noStrike">
              <a:solidFill>
                <a:srgbClr val="000000"/>
              </a:solidFill>
              <a:latin typeface="Arial"/>
              <a:ea typeface="Arial"/>
              <a:cs typeface="Arial"/>
              <a:sym typeface="Arial"/>
            </a:endParaRPr>
          </a:p>
        </p:txBody>
      </p:sp>
      <p:cxnSp>
        <p:nvCxnSpPr>
          <p:cNvPr id="482" name="Google Shape;482;p14"/>
          <p:cNvCxnSpPr/>
          <p:nvPr/>
        </p:nvCxnSpPr>
        <p:spPr>
          <a:xfrm>
            <a:off x="2054015" y="4838379"/>
            <a:ext cx="2769072" cy="0"/>
          </a:xfrm>
          <a:prstGeom prst="straightConnector1">
            <a:avLst/>
          </a:prstGeom>
          <a:noFill/>
          <a:ln cap="flat" cmpd="sng" w="9525">
            <a:solidFill>
              <a:schemeClr val="dk1"/>
            </a:solidFill>
            <a:prstDash val="solid"/>
            <a:round/>
            <a:headEnd len="sm" w="sm" type="none"/>
            <a:tailEnd len="sm" w="sm" type="none"/>
          </a:ln>
        </p:spPr>
      </p:cxnSp>
      <p:sp>
        <p:nvSpPr>
          <p:cNvPr id="483" name="Google Shape;483;p14"/>
          <p:cNvSpPr/>
          <p:nvPr/>
        </p:nvSpPr>
        <p:spPr>
          <a:xfrm>
            <a:off x="589755" y="4506433"/>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484" name="Google Shape;484;p14"/>
          <p:cNvSpPr txBox="1"/>
          <p:nvPr/>
        </p:nvSpPr>
        <p:spPr>
          <a:xfrm>
            <a:off x="2226596" y="4494400"/>
            <a:ext cx="3374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a:t>
            </a:r>
            <a:r>
              <a:rPr b="0" i="0" lang="ja-JP" sz="2000" u="none" cap="none" strike="noStrike">
                <a:solidFill>
                  <a:srgbClr val="000000"/>
                </a:solidFill>
                <a:latin typeface="Gill Sans"/>
                <a:ea typeface="Gill Sans"/>
                <a:cs typeface="Gill Sans"/>
                <a:sym typeface="Gill Sans"/>
              </a:rPr>
              <a:t>600円～</a:t>
            </a:r>
            <a:endParaRPr b="0" i="0" sz="1800" u="none" cap="none" strike="noStrike">
              <a:solidFill>
                <a:srgbClr val="000000"/>
              </a:solidFill>
              <a:latin typeface="Arial"/>
              <a:ea typeface="Arial"/>
              <a:cs typeface="Arial"/>
              <a:sym typeface="Arial"/>
            </a:endParaRPr>
          </a:p>
        </p:txBody>
      </p:sp>
      <p:pic>
        <p:nvPicPr>
          <p:cNvPr id="485" name="Google Shape;485;p14"/>
          <p:cNvPicPr preferRelativeResize="0"/>
          <p:nvPr/>
        </p:nvPicPr>
        <p:blipFill rotWithShape="1">
          <a:blip r:embed="rId6">
            <a:alphaModFix/>
          </a:blip>
          <a:srcRect b="0" l="0" r="0" t="0"/>
          <a:stretch/>
        </p:blipFill>
        <p:spPr>
          <a:xfrm>
            <a:off x="6288009" y="381004"/>
            <a:ext cx="2791099" cy="2093324"/>
          </a:xfrm>
          <a:prstGeom prst="rect">
            <a:avLst/>
          </a:prstGeom>
          <a:noFill/>
          <a:ln>
            <a:noFill/>
          </a:ln>
        </p:spPr>
      </p:pic>
      <p:pic>
        <p:nvPicPr>
          <p:cNvPr id="486" name="Google Shape;486;p14"/>
          <p:cNvPicPr preferRelativeResize="0"/>
          <p:nvPr/>
        </p:nvPicPr>
        <p:blipFill rotWithShape="1">
          <a:blip r:embed="rId7">
            <a:alphaModFix/>
          </a:blip>
          <a:srcRect b="0" l="0" r="0" t="0"/>
          <a:stretch/>
        </p:blipFill>
        <p:spPr>
          <a:xfrm>
            <a:off x="5055126" y="2024028"/>
            <a:ext cx="2634803" cy="1976102"/>
          </a:xfrm>
          <a:prstGeom prst="rect">
            <a:avLst/>
          </a:prstGeom>
          <a:noFill/>
          <a:ln>
            <a:noFill/>
          </a:ln>
        </p:spPr>
      </p:pic>
      <p:pic>
        <p:nvPicPr>
          <p:cNvPr id="487" name="Google Shape;487;p14"/>
          <p:cNvPicPr preferRelativeResize="0"/>
          <p:nvPr/>
        </p:nvPicPr>
        <p:blipFill rotWithShape="1">
          <a:blip r:embed="rId8">
            <a:alphaModFix/>
          </a:blip>
          <a:srcRect b="0" l="0" r="0" t="0"/>
          <a:stretch/>
        </p:blipFill>
        <p:spPr>
          <a:xfrm>
            <a:off x="9009725" y="918105"/>
            <a:ext cx="2707771" cy="2030828"/>
          </a:xfrm>
          <a:prstGeom prst="rect">
            <a:avLst/>
          </a:prstGeom>
          <a:noFill/>
          <a:ln>
            <a:noFill/>
          </a:ln>
        </p:spPr>
      </p:pic>
      <p:pic>
        <p:nvPicPr>
          <p:cNvPr id="488" name="Google Shape;488;p14"/>
          <p:cNvPicPr preferRelativeResize="0"/>
          <p:nvPr/>
        </p:nvPicPr>
        <p:blipFill rotWithShape="1">
          <a:blip r:embed="rId9">
            <a:alphaModFix/>
          </a:blip>
          <a:srcRect b="0" l="0" r="0" t="0"/>
          <a:stretch/>
        </p:blipFill>
        <p:spPr>
          <a:xfrm>
            <a:off x="7381444" y="2151340"/>
            <a:ext cx="2634806" cy="1976104"/>
          </a:xfrm>
          <a:prstGeom prst="rect">
            <a:avLst/>
          </a:prstGeom>
          <a:noFill/>
          <a:ln>
            <a:noFill/>
          </a:ln>
        </p:spPr>
      </p:pic>
      <p:sp>
        <p:nvSpPr>
          <p:cNvPr id="489" name="Google Shape;489;p14"/>
          <p:cNvSpPr txBox="1"/>
          <p:nvPr>
            <p:ph idx="12" type="sldNum"/>
          </p:nvPr>
        </p:nvSpPr>
        <p:spPr>
          <a:xfrm>
            <a:off x="8953909" y="6466667"/>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15"/>
          <p:cNvSpPr/>
          <p:nvPr/>
        </p:nvSpPr>
        <p:spPr>
          <a:xfrm>
            <a:off x="74543" y="918088"/>
            <a:ext cx="1106877" cy="366923"/>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pic>
        <p:nvPicPr>
          <p:cNvPr id="495" name="Google Shape;495;p15"/>
          <p:cNvPicPr preferRelativeResize="0"/>
          <p:nvPr/>
        </p:nvPicPr>
        <p:blipFill rotWithShape="1">
          <a:blip r:embed="rId3">
            <a:alphaModFix/>
          </a:blip>
          <a:srcRect b="0" l="0" r="0" t="0"/>
          <a:stretch/>
        </p:blipFill>
        <p:spPr>
          <a:xfrm>
            <a:off x="10989058" y="-2143"/>
            <a:ext cx="910910" cy="811898"/>
          </a:xfrm>
          <a:prstGeom prst="rect">
            <a:avLst/>
          </a:prstGeom>
          <a:noFill/>
          <a:ln>
            <a:noFill/>
          </a:ln>
        </p:spPr>
      </p:pic>
      <p:sp>
        <p:nvSpPr>
          <p:cNvPr id="496" name="Google Shape;496;p15"/>
          <p:cNvSpPr/>
          <p:nvPr/>
        </p:nvSpPr>
        <p:spPr>
          <a:xfrm>
            <a:off x="98707" y="1418112"/>
            <a:ext cx="1082713" cy="393891"/>
          </a:xfrm>
          <a:prstGeom prst="rect">
            <a:avLst/>
          </a:prstGeom>
          <a:solidFill>
            <a:srgbClr val="FF0000"/>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個　　人</a:t>
            </a:r>
            <a:endParaRPr b="1" i="0" sz="1200" u="none" cap="none" strike="noStrike">
              <a:solidFill>
                <a:srgbClr val="FFFFFF"/>
              </a:solidFill>
              <a:latin typeface="Gill Sans"/>
              <a:ea typeface="Gill Sans"/>
              <a:cs typeface="Gill Sans"/>
              <a:sym typeface="Gill Sans"/>
            </a:endParaRPr>
          </a:p>
        </p:txBody>
      </p:sp>
      <p:pic>
        <p:nvPicPr>
          <p:cNvPr id="497" name="Google Shape;497;p15"/>
          <p:cNvPicPr preferRelativeResize="0"/>
          <p:nvPr/>
        </p:nvPicPr>
        <p:blipFill rotWithShape="1">
          <a:blip r:embed="rId4">
            <a:alphaModFix/>
          </a:blip>
          <a:srcRect b="0" l="0" r="0" t="0"/>
          <a:stretch/>
        </p:blipFill>
        <p:spPr>
          <a:xfrm>
            <a:off x="95556" y="77638"/>
            <a:ext cx="1094590" cy="715132"/>
          </a:xfrm>
          <a:prstGeom prst="rect">
            <a:avLst/>
          </a:prstGeom>
          <a:noFill/>
          <a:ln>
            <a:noFill/>
          </a:ln>
        </p:spPr>
      </p:pic>
      <p:sp>
        <p:nvSpPr>
          <p:cNvPr id="498" name="Google Shape;498;p15"/>
          <p:cNvSpPr txBox="1"/>
          <p:nvPr/>
        </p:nvSpPr>
        <p:spPr>
          <a:xfrm>
            <a:off x="4943825" y="4073925"/>
            <a:ext cx="6564300" cy="25551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SDGｓの観点から、世界的に注目の高まる脱プラスチックの動き。国立公園の麓で、桜の木材で作るMY箸は日本らしく環境に優しいお土産、思い出となる体験です。</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およそ箸の形にカットされた原型をやすりで削り、希望のデザインまで、箸の形を仕上げていきます。出来上がったら、ご自身で焼きペンを使って名前を入れ、くるみで仕上げると世界にひとつだけのMY箸の完成です。</a:t>
            </a:r>
            <a:endParaRPr b="0" i="0" sz="1400" u="none" cap="none" strike="noStrike">
              <a:solidFill>
                <a:srgbClr val="000000"/>
              </a:solidFill>
              <a:latin typeface="Arial"/>
              <a:ea typeface="Arial"/>
              <a:cs typeface="Arial"/>
              <a:sym typeface="Arial"/>
            </a:endParaRPr>
          </a:p>
        </p:txBody>
      </p:sp>
      <p:sp>
        <p:nvSpPr>
          <p:cNvPr id="499" name="Google Shape;499;p15"/>
          <p:cNvSpPr/>
          <p:nvPr/>
        </p:nvSpPr>
        <p:spPr>
          <a:xfrm>
            <a:off x="557643" y="5976195"/>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500" name="Google Shape;500;p15"/>
          <p:cNvCxnSpPr/>
          <p:nvPr/>
        </p:nvCxnSpPr>
        <p:spPr>
          <a:xfrm>
            <a:off x="2054015" y="4378956"/>
            <a:ext cx="2769072" cy="0"/>
          </a:xfrm>
          <a:prstGeom prst="straightConnector1">
            <a:avLst/>
          </a:prstGeom>
          <a:noFill/>
          <a:ln cap="flat" cmpd="sng" w="9525">
            <a:solidFill>
              <a:schemeClr val="dk1"/>
            </a:solidFill>
            <a:prstDash val="solid"/>
            <a:round/>
            <a:headEnd len="sm" w="sm" type="none"/>
            <a:tailEnd len="sm" w="sm" type="none"/>
          </a:ln>
        </p:spPr>
      </p:cxnSp>
      <p:sp>
        <p:nvSpPr>
          <p:cNvPr id="501" name="Google Shape;501;p15"/>
          <p:cNvSpPr/>
          <p:nvPr/>
        </p:nvSpPr>
        <p:spPr>
          <a:xfrm>
            <a:off x="589755" y="4047010"/>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502" name="Google Shape;502;p15"/>
          <p:cNvSpPr/>
          <p:nvPr/>
        </p:nvSpPr>
        <p:spPr>
          <a:xfrm>
            <a:off x="589755" y="4996286"/>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503" name="Google Shape;503;p15"/>
          <p:cNvSpPr/>
          <p:nvPr/>
        </p:nvSpPr>
        <p:spPr>
          <a:xfrm>
            <a:off x="571583" y="5513421"/>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催行人数</a:t>
            </a:r>
            <a:endParaRPr b="0" i="0" sz="1400" u="none" cap="none" strike="noStrike">
              <a:solidFill>
                <a:srgbClr val="000000"/>
              </a:solidFill>
              <a:latin typeface="Arial"/>
              <a:ea typeface="Arial"/>
              <a:cs typeface="Arial"/>
              <a:sym typeface="Arial"/>
            </a:endParaRPr>
          </a:p>
        </p:txBody>
      </p:sp>
      <p:sp>
        <p:nvSpPr>
          <p:cNvPr id="504" name="Google Shape;504;p15"/>
          <p:cNvSpPr txBox="1"/>
          <p:nvPr/>
        </p:nvSpPr>
        <p:spPr>
          <a:xfrm>
            <a:off x="2108944" y="4029703"/>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通年　※要予約</a:t>
            </a:r>
            <a:endParaRPr b="0" i="0" sz="1800" u="none" cap="none" strike="noStrike">
              <a:solidFill>
                <a:srgbClr val="000000"/>
              </a:solidFill>
              <a:latin typeface="Arial"/>
              <a:ea typeface="Arial"/>
              <a:cs typeface="Arial"/>
              <a:sym typeface="Arial"/>
            </a:endParaRPr>
          </a:p>
        </p:txBody>
      </p:sp>
      <p:sp>
        <p:nvSpPr>
          <p:cNvPr id="505" name="Google Shape;505;p15"/>
          <p:cNvSpPr txBox="1"/>
          <p:nvPr/>
        </p:nvSpPr>
        <p:spPr>
          <a:xfrm>
            <a:off x="2262034" y="5012885"/>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約１時間３０分</a:t>
            </a:r>
            <a:endParaRPr b="0" i="0" sz="1800" u="none" cap="none" strike="noStrike">
              <a:solidFill>
                <a:srgbClr val="000000"/>
              </a:solidFill>
              <a:latin typeface="Arial"/>
              <a:ea typeface="Arial"/>
              <a:cs typeface="Arial"/>
              <a:sym typeface="Arial"/>
            </a:endParaRPr>
          </a:p>
        </p:txBody>
      </p:sp>
      <p:cxnSp>
        <p:nvCxnSpPr>
          <p:cNvPr id="506" name="Google Shape;506;p15"/>
          <p:cNvCxnSpPr/>
          <p:nvPr/>
        </p:nvCxnSpPr>
        <p:spPr>
          <a:xfrm>
            <a:off x="2014933" y="5361257"/>
            <a:ext cx="2769072" cy="0"/>
          </a:xfrm>
          <a:prstGeom prst="straightConnector1">
            <a:avLst/>
          </a:prstGeom>
          <a:noFill/>
          <a:ln cap="flat" cmpd="sng" w="9525">
            <a:solidFill>
              <a:schemeClr val="dk1"/>
            </a:solidFill>
            <a:prstDash val="solid"/>
            <a:round/>
            <a:headEnd len="sm" w="sm" type="none"/>
            <a:tailEnd len="sm" w="sm" type="none"/>
          </a:ln>
        </p:spPr>
      </p:cxnSp>
      <p:cxnSp>
        <p:nvCxnSpPr>
          <p:cNvPr id="507" name="Google Shape;507;p15"/>
          <p:cNvCxnSpPr/>
          <p:nvPr/>
        </p:nvCxnSpPr>
        <p:spPr>
          <a:xfrm>
            <a:off x="2035843" y="5834741"/>
            <a:ext cx="2769072" cy="0"/>
          </a:xfrm>
          <a:prstGeom prst="straightConnector1">
            <a:avLst/>
          </a:prstGeom>
          <a:noFill/>
          <a:ln cap="flat" cmpd="sng" w="9525">
            <a:solidFill>
              <a:schemeClr val="dk1"/>
            </a:solidFill>
            <a:prstDash val="solid"/>
            <a:round/>
            <a:headEnd len="sm" w="sm" type="none"/>
            <a:tailEnd len="sm" w="sm" type="none"/>
          </a:ln>
        </p:spPr>
      </p:cxnSp>
      <p:cxnSp>
        <p:nvCxnSpPr>
          <p:cNvPr id="508" name="Google Shape;508;p15"/>
          <p:cNvCxnSpPr/>
          <p:nvPr/>
        </p:nvCxnSpPr>
        <p:spPr>
          <a:xfrm>
            <a:off x="2035843" y="6376109"/>
            <a:ext cx="2769072" cy="0"/>
          </a:xfrm>
          <a:prstGeom prst="straightConnector1">
            <a:avLst/>
          </a:prstGeom>
          <a:noFill/>
          <a:ln cap="flat" cmpd="sng" w="9525">
            <a:solidFill>
              <a:schemeClr val="dk1"/>
            </a:solidFill>
            <a:prstDash val="solid"/>
            <a:round/>
            <a:headEnd len="sm" w="sm" type="none"/>
            <a:tailEnd len="sm" w="sm" type="none"/>
          </a:ln>
        </p:spPr>
      </p:cxnSp>
      <p:sp>
        <p:nvSpPr>
          <p:cNvPr id="509" name="Google Shape;509;p15"/>
          <p:cNvSpPr txBox="1"/>
          <p:nvPr/>
        </p:nvSpPr>
        <p:spPr>
          <a:xfrm>
            <a:off x="2262034" y="5450697"/>
            <a:ext cx="337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１人～１５人</a:t>
            </a:r>
            <a:endParaRPr b="0" i="0" sz="1800" u="none" cap="none" strike="noStrike">
              <a:solidFill>
                <a:srgbClr val="000000"/>
              </a:solidFill>
              <a:latin typeface="Arial"/>
              <a:ea typeface="Arial"/>
              <a:cs typeface="Arial"/>
              <a:sym typeface="Arial"/>
            </a:endParaRPr>
          </a:p>
        </p:txBody>
      </p:sp>
      <p:sp>
        <p:nvSpPr>
          <p:cNvPr id="510" name="Google Shape;510;p15"/>
          <p:cNvSpPr txBox="1"/>
          <p:nvPr/>
        </p:nvSpPr>
        <p:spPr>
          <a:xfrm>
            <a:off x="2108939" y="5813038"/>
            <a:ext cx="287231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三瓶こもれびの広場 木工館</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電話：0854-86-0182</a:t>
            </a:r>
            <a:endParaRPr b="0" i="0" sz="1600" u="none" cap="none" strike="noStrike">
              <a:solidFill>
                <a:srgbClr val="000000"/>
              </a:solidFill>
              <a:latin typeface="Arial"/>
              <a:ea typeface="Arial"/>
              <a:cs typeface="Arial"/>
              <a:sym typeface="Arial"/>
            </a:endParaRPr>
          </a:p>
        </p:txBody>
      </p:sp>
      <p:cxnSp>
        <p:nvCxnSpPr>
          <p:cNvPr id="511" name="Google Shape;511;p15"/>
          <p:cNvCxnSpPr/>
          <p:nvPr/>
        </p:nvCxnSpPr>
        <p:spPr>
          <a:xfrm>
            <a:off x="2054015" y="4838379"/>
            <a:ext cx="2769072" cy="0"/>
          </a:xfrm>
          <a:prstGeom prst="straightConnector1">
            <a:avLst/>
          </a:prstGeom>
          <a:noFill/>
          <a:ln cap="flat" cmpd="sng" w="9525">
            <a:solidFill>
              <a:schemeClr val="dk1"/>
            </a:solidFill>
            <a:prstDash val="solid"/>
            <a:round/>
            <a:headEnd len="sm" w="sm" type="none"/>
            <a:tailEnd len="sm" w="sm" type="none"/>
          </a:ln>
        </p:spPr>
      </p:cxnSp>
      <p:sp>
        <p:nvSpPr>
          <p:cNvPr id="512" name="Google Shape;512;p15"/>
          <p:cNvSpPr/>
          <p:nvPr/>
        </p:nvSpPr>
        <p:spPr>
          <a:xfrm>
            <a:off x="589755" y="4506433"/>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513" name="Google Shape;513;p15"/>
          <p:cNvSpPr txBox="1"/>
          <p:nvPr/>
        </p:nvSpPr>
        <p:spPr>
          <a:xfrm>
            <a:off x="2262034" y="4494412"/>
            <a:ext cx="3374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2000" u="none" cap="none" strike="noStrike">
                <a:solidFill>
                  <a:srgbClr val="000000"/>
                </a:solidFill>
                <a:latin typeface="Gill Sans"/>
                <a:ea typeface="Gill Sans"/>
                <a:cs typeface="Gill Sans"/>
                <a:sym typeface="Gill Sans"/>
              </a:rPr>
              <a:t>1,300円～</a:t>
            </a:r>
            <a:endParaRPr b="0" i="0" sz="1800" u="none" cap="none" strike="noStrike">
              <a:solidFill>
                <a:srgbClr val="000000"/>
              </a:solidFill>
              <a:latin typeface="Arial"/>
              <a:ea typeface="Arial"/>
              <a:cs typeface="Arial"/>
              <a:sym typeface="Arial"/>
            </a:endParaRPr>
          </a:p>
        </p:txBody>
      </p:sp>
      <p:pic>
        <p:nvPicPr>
          <p:cNvPr id="514" name="Google Shape;514;p15"/>
          <p:cNvPicPr preferRelativeResize="0"/>
          <p:nvPr/>
        </p:nvPicPr>
        <p:blipFill rotWithShape="1">
          <a:blip r:embed="rId5">
            <a:alphaModFix/>
          </a:blip>
          <a:srcRect b="0" l="0" r="0" t="0"/>
          <a:stretch/>
        </p:blipFill>
        <p:spPr>
          <a:xfrm>
            <a:off x="1257300" y="1010840"/>
            <a:ext cx="3373975" cy="2246585"/>
          </a:xfrm>
          <a:prstGeom prst="rect">
            <a:avLst/>
          </a:prstGeom>
          <a:noFill/>
          <a:ln>
            <a:noFill/>
          </a:ln>
        </p:spPr>
      </p:pic>
      <p:pic>
        <p:nvPicPr>
          <p:cNvPr id="515" name="Google Shape;515;p15"/>
          <p:cNvPicPr preferRelativeResize="0"/>
          <p:nvPr/>
        </p:nvPicPr>
        <p:blipFill rotWithShape="1">
          <a:blip r:embed="rId6">
            <a:alphaModFix/>
          </a:blip>
          <a:srcRect b="0" l="0" r="0" t="0"/>
          <a:stretch/>
        </p:blipFill>
        <p:spPr>
          <a:xfrm>
            <a:off x="8440651" y="809759"/>
            <a:ext cx="3373975" cy="2345965"/>
          </a:xfrm>
          <a:prstGeom prst="rect">
            <a:avLst/>
          </a:prstGeom>
          <a:noFill/>
          <a:ln>
            <a:noFill/>
          </a:ln>
        </p:spPr>
      </p:pic>
      <p:sp>
        <p:nvSpPr>
          <p:cNvPr id="516" name="Google Shape;516;p15"/>
          <p:cNvSpPr txBox="1"/>
          <p:nvPr/>
        </p:nvSpPr>
        <p:spPr>
          <a:xfrm>
            <a:off x="1303713" y="115670"/>
            <a:ext cx="7787278" cy="103615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B082E"/>
              </a:buClr>
              <a:buSzPts val="2800"/>
              <a:buFont typeface="Arial"/>
              <a:buNone/>
            </a:pPr>
            <a:r>
              <a:rPr b="0" i="0" lang="ja-JP" sz="2800" u="none" cap="none" strike="noStrike">
                <a:solidFill>
                  <a:srgbClr val="0B082E"/>
                </a:solidFill>
                <a:latin typeface="Arial"/>
                <a:ea typeface="Arial"/>
                <a:cs typeface="Arial"/>
                <a:sym typeface="Arial"/>
              </a:rPr>
              <a:t>国立公園の麓で世界にひとつだけ！</a:t>
            </a:r>
            <a:endParaRPr b="0" i="0" sz="600" u="none" cap="none" strike="noStrike">
              <a:solidFill>
                <a:srgbClr val="0B082E"/>
              </a:solidFill>
              <a:latin typeface="Arial"/>
              <a:ea typeface="Arial"/>
              <a:cs typeface="Arial"/>
              <a:sym typeface="Arial"/>
            </a:endParaRPr>
          </a:p>
          <a:p>
            <a:pPr indent="0" lvl="0" marL="0" marR="0" rtl="0" algn="l">
              <a:lnSpc>
                <a:spcPct val="90000"/>
              </a:lnSpc>
              <a:spcBef>
                <a:spcPts val="0"/>
              </a:spcBef>
              <a:spcAft>
                <a:spcPts val="0"/>
              </a:spcAft>
              <a:buClr>
                <a:srgbClr val="0B082E"/>
              </a:buClr>
              <a:buSzPts val="3600"/>
              <a:buFont typeface="Arial"/>
              <a:buNone/>
            </a:pPr>
            <a:r>
              <a:rPr b="0" i="0" lang="ja-JP" sz="3600" u="none" cap="none" strike="noStrike">
                <a:solidFill>
                  <a:srgbClr val="0B082E"/>
                </a:solidFill>
                <a:latin typeface="Arial"/>
                <a:ea typeface="Arial"/>
                <a:cs typeface="Arial"/>
                <a:sym typeface="Arial"/>
              </a:rPr>
              <a:t>桜のMY箸をつくろう（一膳）</a:t>
            </a:r>
            <a:endParaRPr b="0" i="0" sz="3600" u="none" cap="none" strike="noStrike">
              <a:solidFill>
                <a:srgbClr val="0B082E"/>
              </a:solidFill>
              <a:latin typeface="Arial"/>
              <a:ea typeface="Arial"/>
              <a:cs typeface="Arial"/>
              <a:sym typeface="Arial"/>
            </a:endParaRPr>
          </a:p>
        </p:txBody>
      </p:sp>
      <p:pic>
        <p:nvPicPr>
          <p:cNvPr id="517" name="Google Shape;517;p15"/>
          <p:cNvPicPr preferRelativeResize="0"/>
          <p:nvPr/>
        </p:nvPicPr>
        <p:blipFill rotWithShape="1">
          <a:blip r:embed="rId7">
            <a:alphaModFix/>
          </a:blip>
          <a:srcRect b="7209" l="0" r="0" t="6433"/>
          <a:stretch/>
        </p:blipFill>
        <p:spPr>
          <a:xfrm>
            <a:off x="4428075" y="1288687"/>
            <a:ext cx="4276874" cy="2648400"/>
          </a:xfrm>
          <a:prstGeom prst="rect">
            <a:avLst/>
          </a:prstGeom>
          <a:noFill/>
          <a:ln>
            <a:noFill/>
          </a:ln>
        </p:spPr>
      </p:pic>
      <p:sp>
        <p:nvSpPr>
          <p:cNvPr id="518" name="Google Shape;518;p15"/>
          <p:cNvSpPr txBox="1"/>
          <p:nvPr>
            <p:ph idx="12" type="sldNum"/>
          </p:nvPr>
        </p:nvSpPr>
        <p:spPr>
          <a:xfrm>
            <a:off x="8995227" y="6424778"/>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18"/>
          <p:cNvSpPr/>
          <p:nvPr/>
        </p:nvSpPr>
        <p:spPr>
          <a:xfrm>
            <a:off x="119263" y="13814"/>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石見銀山</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sp>
        <p:nvSpPr>
          <p:cNvPr id="525" name="Google Shape;525;p18"/>
          <p:cNvSpPr/>
          <p:nvPr/>
        </p:nvSpPr>
        <p:spPr>
          <a:xfrm>
            <a:off x="117294" y="1099523"/>
            <a:ext cx="1096351"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cxnSp>
        <p:nvCxnSpPr>
          <p:cNvPr id="526" name="Google Shape;526;p18"/>
          <p:cNvCxnSpPr/>
          <p:nvPr/>
        </p:nvCxnSpPr>
        <p:spPr>
          <a:xfrm>
            <a:off x="124684" y="910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527" name="Google Shape;527;p18"/>
          <p:cNvCxnSpPr/>
          <p:nvPr/>
        </p:nvCxnSpPr>
        <p:spPr>
          <a:xfrm>
            <a:off x="119263" y="576906"/>
            <a:ext cx="1102855" cy="7111"/>
          </a:xfrm>
          <a:prstGeom prst="straightConnector1">
            <a:avLst/>
          </a:prstGeom>
          <a:noFill/>
          <a:ln cap="flat" cmpd="sng" w="50800">
            <a:solidFill>
              <a:schemeClr val="lt1"/>
            </a:solidFill>
            <a:prstDash val="solid"/>
            <a:round/>
            <a:headEnd len="sm" w="sm" type="none"/>
            <a:tailEnd len="sm" w="sm" type="none"/>
          </a:ln>
        </p:spPr>
      </p:cxnSp>
      <p:sp>
        <p:nvSpPr>
          <p:cNvPr id="528" name="Google Shape;528;p18"/>
          <p:cNvSpPr txBox="1"/>
          <p:nvPr/>
        </p:nvSpPr>
        <p:spPr>
          <a:xfrm>
            <a:off x="1426199" y="98130"/>
            <a:ext cx="6404131" cy="83439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2800"/>
              <a:buFont typeface="Impact"/>
              <a:buNone/>
            </a:pPr>
            <a:r>
              <a:rPr b="1" i="0" lang="ja-JP" sz="2800" u="none" cap="none" strike="noStrike">
                <a:solidFill>
                  <a:schemeClr val="dk2"/>
                </a:solidFill>
                <a:latin typeface="Impact"/>
                <a:ea typeface="Impact"/>
                <a:cs typeface="Impact"/>
                <a:sym typeface="Impact"/>
              </a:rPr>
              <a:t>大久保間歩</a:t>
            </a:r>
            <a:endParaRPr b="1" i="0" sz="2800" u="none" cap="none" strike="noStrike">
              <a:solidFill>
                <a:schemeClr val="dk2"/>
              </a:solidFill>
              <a:latin typeface="Impact"/>
              <a:ea typeface="Impact"/>
              <a:cs typeface="Impact"/>
              <a:sym typeface="Impact"/>
            </a:endParaRPr>
          </a:p>
          <a:p>
            <a:pPr indent="0" lvl="0" marL="0" marR="0" rtl="0" algn="l">
              <a:lnSpc>
                <a:spcPct val="90000"/>
              </a:lnSpc>
              <a:spcBef>
                <a:spcPts val="0"/>
              </a:spcBef>
              <a:spcAft>
                <a:spcPts val="0"/>
              </a:spcAft>
              <a:buClr>
                <a:schemeClr val="dk2"/>
              </a:buClr>
              <a:buSzPts val="2800"/>
              <a:buFont typeface="Impact"/>
              <a:buNone/>
            </a:pPr>
            <a:r>
              <a:rPr b="1" i="0" lang="ja-JP" sz="2800" u="none" cap="none" strike="noStrike">
                <a:solidFill>
                  <a:schemeClr val="dk2"/>
                </a:solidFill>
                <a:latin typeface="Impact"/>
                <a:ea typeface="Impact"/>
                <a:cs typeface="Impact"/>
                <a:sym typeface="Impact"/>
              </a:rPr>
              <a:t>一般公開限定ツアー</a:t>
            </a:r>
            <a:endParaRPr b="1" i="0" sz="2800" u="none" cap="none" strike="noStrike">
              <a:solidFill>
                <a:schemeClr val="dk2"/>
              </a:solidFill>
              <a:latin typeface="Impact"/>
              <a:ea typeface="Impact"/>
              <a:cs typeface="Impact"/>
              <a:sym typeface="Impact"/>
            </a:endParaRPr>
          </a:p>
        </p:txBody>
      </p:sp>
      <p:sp>
        <p:nvSpPr>
          <p:cNvPr id="529" name="Google Shape;529;p18"/>
          <p:cNvSpPr/>
          <p:nvPr/>
        </p:nvSpPr>
        <p:spPr>
          <a:xfrm>
            <a:off x="439122" y="3678035"/>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530" name="Google Shape;530;p18"/>
          <p:cNvSpPr txBox="1"/>
          <p:nvPr/>
        </p:nvSpPr>
        <p:spPr>
          <a:xfrm>
            <a:off x="1926449" y="3606300"/>
            <a:ext cx="27477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3月～11月</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金・土・日・祝日・GW・お盆期間</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p:txBody>
      </p:sp>
      <p:cxnSp>
        <p:nvCxnSpPr>
          <p:cNvPr id="531" name="Google Shape;531;p18"/>
          <p:cNvCxnSpPr/>
          <p:nvPr/>
        </p:nvCxnSpPr>
        <p:spPr>
          <a:xfrm flipH="1" rot="10800000">
            <a:off x="1952817" y="4078700"/>
            <a:ext cx="2610000" cy="9900"/>
          </a:xfrm>
          <a:prstGeom prst="straightConnector1">
            <a:avLst/>
          </a:prstGeom>
          <a:noFill/>
          <a:ln cap="flat" cmpd="sng" w="9525">
            <a:solidFill>
              <a:schemeClr val="dk1"/>
            </a:solidFill>
            <a:prstDash val="solid"/>
            <a:round/>
            <a:headEnd len="sm" w="sm" type="none"/>
            <a:tailEnd len="sm" w="sm" type="none"/>
          </a:ln>
        </p:spPr>
      </p:cxnSp>
      <p:sp>
        <p:nvSpPr>
          <p:cNvPr id="532" name="Google Shape;532;p18"/>
          <p:cNvSpPr/>
          <p:nvPr/>
        </p:nvSpPr>
        <p:spPr>
          <a:xfrm>
            <a:off x="446092" y="4181474"/>
            <a:ext cx="1450320" cy="334852"/>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cxnSp>
        <p:nvCxnSpPr>
          <p:cNvPr id="533" name="Google Shape;533;p18"/>
          <p:cNvCxnSpPr/>
          <p:nvPr/>
        </p:nvCxnSpPr>
        <p:spPr>
          <a:xfrm flipH="1" rot="10800000">
            <a:off x="1952817" y="4558311"/>
            <a:ext cx="1920683" cy="1"/>
          </a:xfrm>
          <a:prstGeom prst="straightConnector1">
            <a:avLst/>
          </a:prstGeom>
          <a:noFill/>
          <a:ln cap="flat" cmpd="sng" w="9525">
            <a:solidFill>
              <a:schemeClr val="dk1"/>
            </a:solidFill>
            <a:prstDash val="solid"/>
            <a:round/>
            <a:headEnd len="sm" w="sm" type="none"/>
            <a:tailEnd len="sm" w="sm" type="none"/>
          </a:ln>
        </p:spPr>
      </p:cxnSp>
      <p:sp>
        <p:nvSpPr>
          <p:cNvPr id="534" name="Google Shape;534;p18"/>
          <p:cNvSpPr/>
          <p:nvPr/>
        </p:nvSpPr>
        <p:spPr>
          <a:xfrm>
            <a:off x="446092" y="4599117"/>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cxnSp>
        <p:nvCxnSpPr>
          <p:cNvPr id="535" name="Google Shape;535;p18"/>
          <p:cNvCxnSpPr/>
          <p:nvPr/>
        </p:nvCxnSpPr>
        <p:spPr>
          <a:xfrm flipH="1" rot="10800000">
            <a:off x="1973640" y="4923151"/>
            <a:ext cx="1920683" cy="1"/>
          </a:xfrm>
          <a:prstGeom prst="straightConnector1">
            <a:avLst/>
          </a:prstGeom>
          <a:noFill/>
          <a:ln cap="flat" cmpd="sng" w="9525">
            <a:solidFill>
              <a:schemeClr val="dk1"/>
            </a:solidFill>
            <a:prstDash val="solid"/>
            <a:round/>
            <a:headEnd len="sm" w="sm" type="none"/>
            <a:tailEnd len="sm" w="sm" type="none"/>
          </a:ln>
        </p:spPr>
      </p:cxnSp>
      <p:sp>
        <p:nvSpPr>
          <p:cNvPr id="536" name="Google Shape;536;p18"/>
          <p:cNvSpPr/>
          <p:nvPr/>
        </p:nvSpPr>
        <p:spPr>
          <a:xfrm>
            <a:off x="446092" y="5036265"/>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cxnSp>
        <p:nvCxnSpPr>
          <p:cNvPr id="537" name="Google Shape;537;p18"/>
          <p:cNvCxnSpPr/>
          <p:nvPr/>
        </p:nvCxnSpPr>
        <p:spPr>
          <a:xfrm>
            <a:off x="1973640" y="5317772"/>
            <a:ext cx="1920683" cy="0"/>
          </a:xfrm>
          <a:prstGeom prst="straightConnector1">
            <a:avLst/>
          </a:prstGeom>
          <a:noFill/>
          <a:ln cap="flat" cmpd="sng" w="9525">
            <a:solidFill>
              <a:schemeClr val="dk1"/>
            </a:solidFill>
            <a:prstDash val="solid"/>
            <a:round/>
            <a:headEnd len="sm" w="sm" type="none"/>
            <a:tailEnd len="sm" w="sm" type="none"/>
          </a:ln>
        </p:spPr>
      </p:cxnSp>
      <p:sp>
        <p:nvSpPr>
          <p:cNvPr id="538" name="Google Shape;538;p18"/>
          <p:cNvSpPr/>
          <p:nvPr/>
        </p:nvSpPr>
        <p:spPr>
          <a:xfrm>
            <a:off x="446092" y="5474737"/>
            <a:ext cx="1450320" cy="34115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アクセス</a:t>
            </a:r>
            <a:endParaRPr b="0" i="0" sz="1400" u="none" cap="none" strike="noStrike">
              <a:solidFill>
                <a:srgbClr val="000000"/>
              </a:solidFill>
              <a:latin typeface="Arial"/>
              <a:ea typeface="Arial"/>
              <a:cs typeface="Arial"/>
              <a:sym typeface="Arial"/>
            </a:endParaRPr>
          </a:p>
        </p:txBody>
      </p:sp>
      <p:cxnSp>
        <p:nvCxnSpPr>
          <p:cNvPr id="539" name="Google Shape;539;p18"/>
          <p:cNvCxnSpPr/>
          <p:nvPr/>
        </p:nvCxnSpPr>
        <p:spPr>
          <a:xfrm>
            <a:off x="1973640" y="5779935"/>
            <a:ext cx="1920683" cy="0"/>
          </a:xfrm>
          <a:prstGeom prst="straightConnector1">
            <a:avLst/>
          </a:prstGeom>
          <a:noFill/>
          <a:ln cap="flat" cmpd="sng" w="9525">
            <a:solidFill>
              <a:schemeClr val="dk1"/>
            </a:solidFill>
            <a:prstDash val="solid"/>
            <a:round/>
            <a:headEnd len="sm" w="sm" type="none"/>
            <a:tailEnd len="sm" w="sm" type="none"/>
          </a:ln>
        </p:spPr>
      </p:cxnSp>
      <p:sp>
        <p:nvSpPr>
          <p:cNvPr id="540" name="Google Shape;540;p18"/>
          <p:cNvSpPr txBox="1"/>
          <p:nvPr/>
        </p:nvSpPr>
        <p:spPr>
          <a:xfrm>
            <a:off x="1903826" y="4118364"/>
            <a:ext cx="2392523"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大   人  4,500円　</a:t>
            </a:r>
            <a:r>
              <a:rPr b="1" i="0" lang="ja-JP" sz="1000" u="none" cap="none" strike="noStrike">
                <a:solidFill>
                  <a:srgbClr val="FF0000"/>
                </a:solidFill>
                <a:latin typeface="Arial"/>
                <a:ea typeface="Arial"/>
                <a:cs typeface="Arial"/>
                <a:sym typeface="Arial"/>
              </a:rPr>
              <a:t>※未就学児童は</a:t>
            </a:r>
            <a:endParaRPr b="1"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小中学生 3,500円　　</a:t>
            </a:r>
            <a:r>
              <a:rPr b="1" i="0" lang="ja-JP" sz="1100" u="none" cap="none" strike="noStrike">
                <a:solidFill>
                  <a:srgbClr val="FF0000"/>
                </a:solidFill>
                <a:latin typeface="Arial"/>
                <a:ea typeface="Arial"/>
                <a:cs typeface="Arial"/>
                <a:sym typeface="Arial"/>
              </a:rPr>
              <a:t>入抗不可</a:t>
            </a:r>
            <a:endParaRPr b="1" i="0" sz="1200" u="none" cap="none" strike="noStrike">
              <a:solidFill>
                <a:srgbClr val="FF0000"/>
              </a:solidFill>
              <a:latin typeface="Arial"/>
              <a:ea typeface="Arial"/>
              <a:cs typeface="Arial"/>
              <a:sym typeface="Arial"/>
            </a:endParaRPr>
          </a:p>
        </p:txBody>
      </p:sp>
      <p:sp>
        <p:nvSpPr>
          <p:cNvPr id="541" name="Google Shape;541;p18"/>
          <p:cNvSpPr txBox="1"/>
          <p:nvPr/>
        </p:nvSpPr>
        <p:spPr>
          <a:xfrm>
            <a:off x="1897918" y="5404915"/>
            <a:ext cx="221806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大田市駅から世界遺産センター</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（集合場所）まで約30分</a:t>
            </a:r>
            <a:endParaRPr b="0" i="0" sz="1400" u="none" cap="none" strike="noStrike">
              <a:solidFill>
                <a:srgbClr val="000000"/>
              </a:solidFill>
              <a:latin typeface="Arial"/>
              <a:ea typeface="Arial"/>
              <a:cs typeface="Arial"/>
              <a:sym typeface="Arial"/>
            </a:endParaRPr>
          </a:p>
        </p:txBody>
      </p:sp>
      <p:sp>
        <p:nvSpPr>
          <p:cNvPr id="542" name="Google Shape;542;p18"/>
          <p:cNvSpPr txBox="1"/>
          <p:nvPr/>
        </p:nvSpPr>
        <p:spPr>
          <a:xfrm>
            <a:off x="1922943" y="4642312"/>
            <a:ext cx="2098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    約2時間</a:t>
            </a:r>
            <a:endParaRPr b="0" i="0" sz="1400" u="none" cap="none" strike="noStrike">
              <a:solidFill>
                <a:schemeClr val="dk1"/>
              </a:solidFill>
              <a:latin typeface="Arial"/>
              <a:ea typeface="Arial"/>
              <a:cs typeface="Arial"/>
              <a:sym typeface="Arial"/>
            </a:endParaRPr>
          </a:p>
        </p:txBody>
      </p:sp>
      <p:sp>
        <p:nvSpPr>
          <p:cNvPr id="543" name="Google Shape;543;p18"/>
          <p:cNvSpPr/>
          <p:nvPr/>
        </p:nvSpPr>
        <p:spPr>
          <a:xfrm>
            <a:off x="446092" y="5913698"/>
            <a:ext cx="146426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sp>
        <p:nvSpPr>
          <p:cNvPr id="544" name="Google Shape;544;p18"/>
          <p:cNvSpPr txBox="1"/>
          <p:nvPr/>
        </p:nvSpPr>
        <p:spPr>
          <a:xfrm>
            <a:off x="1985187" y="5886885"/>
            <a:ext cx="205360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大久保間歩予約センター</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0854-89-9091</a:t>
            </a:r>
            <a:endParaRPr b="0" i="0" sz="1400" u="none" cap="none" strike="noStrike">
              <a:solidFill>
                <a:srgbClr val="000000"/>
              </a:solidFill>
              <a:latin typeface="Arial"/>
              <a:ea typeface="Arial"/>
              <a:cs typeface="Arial"/>
              <a:sym typeface="Arial"/>
            </a:endParaRPr>
          </a:p>
        </p:txBody>
      </p:sp>
      <p:cxnSp>
        <p:nvCxnSpPr>
          <p:cNvPr id="545" name="Google Shape;545;p18"/>
          <p:cNvCxnSpPr/>
          <p:nvPr/>
        </p:nvCxnSpPr>
        <p:spPr>
          <a:xfrm>
            <a:off x="1999371" y="6386683"/>
            <a:ext cx="1920683" cy="0"/>
          </a:xfrm>
          <a:prstGeom prst="straightConnector1">
            <a:avLst/>
          </a:prstGeom>
          <a:noFill/>
          <a:ln cap="flat" cmpd="sng" w="9525">
            <a:solidFill>
              <a:schemeClr val="dk1"/>
            </a:solidFill>
            <a:prstDash val="solid"/>
            <a:round/>
            <a:headEnd len="sm" w="sm" type="none"/>
            <a:tailEnd len="sm" w="sm" type="none"/>
          </a:ln>
        </p:spPr>
      </p:cxnSp>
      <p:sp>
        <p:nvSpPr>
          <p:cNvPr id="546" name="Google Shape;546;p18"/>
          <p:cNvSpPr/>
          <p:nvPr/>
        </p:nvSpPr>
        <p:spPr>
          <a:xfrm>
            <a:off x="4279375" y="4181463"/>
            <a:ext cx="2072700" cy="25341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47" name="Google Shape;547;p18"/>
          <p:cNvSpPr/>
          <p:nvPr/>
        </p:nvSpPr>
        <p:spPr>
          <a:xfrm>
            <a:off x="112415" y="783531"/>
            <a:ext cx="1094696" cy="253236"/>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548" name="Google Shape;548;p18"/>
          <p:cNvSpPr txBox="1"/>
          <p:nvPr/>
        </p:nvSpPr>
        <p:spPr>
          <a:xfrm>
            <a:off x="4206649" y="4263363"/>
            <a:ext cx="2218200" cy="237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□■□備考□■□</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a:t>
            </a:r>
            <a:r>
              <a:rPr b="1" i="0" lang="ja-JP" sz="1200" u="none" cap="none" strike="noStrike">
                <a:solidFill>
                  <a:srgbClr val="FF0000"/>
                </a:solidFill>
                <a:latin typeface="Arial"/>
                <a:ea typeface="Arial"/>
                <a:cs typeface="Arial"/>
                <a:sym typeface="Arial"/>
              </a:rPr>
              <a:t>手数料5％</a:t>
            </a:r>
            <a:endParaRPr b="1"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・12月～2月は大久保間歩</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休坑のためツアー中止</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・1日4回（各回15名限定）</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出発時間</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①　9:45～、②11:00～</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③  12:30～、④13:45～</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※各回出発の20分前より</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事前説明</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・雨天決行</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※荒天の場合のみ中止</a:t>
            </a:r>
            <a:endParaRPr b="0" i="0" sz="1200" u="none" cap="none" strike="noStrike">
              <a:solidFill>
                <a:schemeClr val="dk1"/>
              </a:solidFill>
              <a:latin typeface="Arial"/>
              <a:ea typeface="Arial"/>
              <a:cs typeface="Arial"/>
              <a:sym typeface="Arial"/>
            </a:endParaRPr>
          </a:p>
        </p:txBody>
      </p:sp>
      <p:sp>
        <p:nvSpPr>
          <p:cNvPr id="549" name="Google Shape;549;p18"/>
          <p:cNvSpPr txBox="1"/>
          <p:nvPr/>
        </p:nvSpPr>
        <p:spPr>
          <a:xfrm>
            <a:off x="1914845" y="5030874"/>
            <a:ext cx="206745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有</a:t>
            </a:r>
            <a:r>
              <a:rPr b="0" i="0" lang="ja-JP" sz="1050" u="none" cap="none" strike="noStrike">
                <a:solidFill>
                  <a:schemeClr val="dk1"/>
                </a:solidFill>
                <a:latin typeface="Arial"/>
                <a:ea typeface="Arial"/>
                <a:cs typeface="Arial"/>
                <a:sym typeface="Arial"/>
              </a:rPr>
              <a:t>（バス駐車可　※要予約）</a:t>
            </a:r>
            <a:endParaRPr b="0" i="0" sz="105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pic>
        <p:nvPicPr>
          <p:cNvPr id="550" name="Google Shape;550;p18"/>
          <p:cNvPicPr preferRelativeResize="0"/>
          <p:nvPr/>
        </p:nvPicPr>
        <p:blipFill rotWithShape="1">
          <a:blip r:embed="rId3">
            <a:alphaModFix/>
          </a:blip>
          <a:srcRect b="0" l="0" r="0" t="0"/>
          <a:stretch/>
        </p:blipFill>
        <p:spPr>
          <a:xfrm>
            <a:off x="11019229" y="-4401"/>
            <a:ext cx="905999" cy="830499"/>
          </a:xfrm>
          <a:prstGeom prst="rect">
            <a:avLst/>
          </a:prstGeom>
          <a:noFill/>
          <a:ln>
            <a:noFill/>
          </a:ln>
        </p:spPr>
      </p:pic>
      <p:pic>
        <p:nvPicPr>
          <p:cNvPr id="551" name="Google Shape;551;p18"/>
          <p:cNvPicPr preferRelativeResize="0"/>
          <p:nvPr/>
        </p:nvPicPr>
        <p:blipFill rotWithShape="1">
          <a:blip r:embed="rId4">
            <a:alphaModFix/>
          </a:blip>
          <a:srcRect b="0" l="0" r="0" t="0"/>
          <a:stretch/>
        </p:blipFill>
        <p:spPr>
          <a:xfrm>
            <a:off x="11031347" y="811068"/>
            <a:ext cx="910910" cy="811898"/>
          </a:xfrm>
          <a:prstGeom prst="rect">
            <a:avLst/>
          </a:prstGeom>
          <a:noFill/>
          <a:ln>
            <a:noFill/>
          </a:ln>
        </p:spPr>
      </p:pic>
      <p:sp>
        <p:nvSpPr>
          <p:cNvPr id="552" name="Google Shape;552;p18"/>
          <p:cNvSpPr txBox="1"/>
          <p:nvPr/>
        </p:nvSpPr>
        <p:spPr>
          <a:xfrm>
            <a:off x="4296350" y="1019738"/>
            <a:ext cx="2098800" cy="2632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ja-JP" sz="1500" u="none" cap="none" strike="noStrike">
                <a:solidFill>
                  <a:schemeClr val="dk1"/>
                </a:solidFill>
                <a:latin typeface="Arial"/>
                <a:ea typeface="Arial"/>
                <a:cs typeface="Arial"/>
                <a:sym typeface="Arial"/>
              </a:rPr>
              <a:t>石見銀山最大級の坑道跡をガイド付きでご案内。一歩坑内に足を踏み入れると、そこは真っ暗な当時の採掘現場。長靴、ヘッドライド付ヘルメットを装備しての入坑は、探検さながらでドキドキ・ワクワク感を掻き立てます！</a:t>
            </a:r>
            <a:endParaRPr b="0" i="0" sz="1400" u="none" cap="none" strike="noStrike">
              <a:solidFill>
                <a:srgbClr val="000000"/>
              </a:solidFill>
              <a:latin typeface="Arial"/>
              <a:ea typeface="Arial"/>
              <a:cs typeface="Arial"/>
              <a:sym typeface="Arial"/>
            </a:endParaRPr>
          </a:p>
        </p:txBody>
      </p:sp>
      <p:sp>
        <p:nvSpPr>
          <p:cNvPr id="553" name="Google Shape;553;p18"/>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554" name="Google Shape;554;p18"/>
          <p:cNvPicPr preferRelativeResize="0"/>
          <p:nvPr/>
        </p:nvPicPr>
        <p:blipFill rotWithShape="1">
          <a:blip r:embed="rId5">
            <a:alphaModFix/>
          </a:blip>
          <a:srcRect b="0" l="0" r="0" t="0"/>
          <a:stretch/>
        </p:blipFill>
        <p:spPr>
          <a:xfrm>
            <a:off x="6515497" y="42796"/>
            <a:ext cx="4503732" cy="6717074"/>
          </a:xfrm>
          <a:prstGeom prst="rect">
            <a:avLst/>
          </a:prstGeom>
          <a:noFill/>
          <a:ln>
            <a:noFill/>
          </a:ln>
        </p:spPr>
      </p:pic>
      <p:pic>
        <p:nvPicPr>
          <p:cNvPr id="555" name="Google Shape;555;p18"/>
          <p:cNvPicPr preferRelativeResize="0"/>
          <p:nvPr/>
        </p:nvPicPr>
        <p:blipFill rotWithShape="1">
          <a:blip r:embed="rId6">
            <a:alphaModFix/>
          </a:blip>
          <a:srcRect b="14845" l="27926" r="20212" t="13142"/>
          <a:stretch/>
        </p:blipFill>
        <p:spPr>
          <a:xfrm>
            <a:off x="1301310" y="1020855"/>
            <a:ext cx="2874707" cy="2424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19"/>
          <p:cNvPicPr preferRelativeResize="0"/>
          <p:nvPr/>
        </p:nvPicPr>
        <p:blipFill rotWithShape="1">
          <a:blip r:embed="rId3">
            <a:alphaModFix/>
          </a:blip>
          <a:srcRect b="0" l="0" r="0" t="0"/>
          <a:stretch/>
        </p:blipFill>
        <p:spPr>
          <a:xfrm>
            <a:off x="6831939" y="822622"/>
            <a:ext cx="3657547" cy="2735845"/>
          </a:xfrm>
          <a:prstGeom prst="rect">
            <a:avLst/>
          </a:prstGeom>
          <a:noFill/>
          <a:ln>
            <a:noFill/>
          </a:ln>
        </p:spPr>
      </p:pic>
      <p:pic>
        <p:nvPicPr>
          <p:cNvPr id="562" name="Google Shape;562;p19"/>
          <p:cNvPicPr preferRelativeResize="0"/>
          <p:nvPr/>
        </p:nvPicPr>
        <p:blipFill rotWithShape="1">
          <a:blip r:embed="rId4">
            <a:alphaModFix/>
          </a:blip>
          <a:srcRect b="0" l="0" r="0" t="0"/>
          <a:stretch/>
        </p:blipFill>
        <p:spPr>
          <a:xfrm>
            <a:off x="319478" y="1307037"/>
            <a:ext cx="2979724" cy="2234793"/>
          </a:xfrm>
          <a:prstGeom prst="rect">
            <a:avLst/>
          </a:prstGeom>
          <a:noFill/>
          <a:ln>
            <a:noFill/>
          </a:ln>
        </p:spPr>
      </p:pic>
      <p:sp>
        <p:nvSpPr>
          <p:cNvPr id="563" name="Google Shape;563;p19"/>
          <p:cNvSpPr txBox="1"/>
          <p:nvPr>
            <p:ph idx="4294967295" type="title"/>
          </p:nvPr>
        </p:nvSpPr>
        <p:spPr>
          <a:xfrm>
            <a:off x="1489948" y="156978"/>
            <a:ext cx="4876800" cy="5476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400"/>
              <a:buFont typeface="Impact"/>
              <a:buNone/>
            </a:pPr>
            <a:r>
              <a:rPr b="1" lang="ja-JP" sz="2400"/>
              <a:t>石見銀山世界遺産センター</a:t>
            </a:r>
            <a:endParaRPr b="1" sz="2400"/>
          </a:p>
        </p:txBody>
      </p:sp>
      <p:sp>
        <p:nvSpPr>
          <p:cNvPr id="564" name="Google Shape;564;p19"/>
          <p:cNvSpPr/>
          <p:nvPr/>
        </p:nvSpPr>
        <p:spPr>
          <a:xfrm>
            <a:off x="283013" y="4132913"/>
            <a:ext cx="1450200" cy="7134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565" name="Google Shape;565;p19"/>
          <p:cNvSpPr/>
          <p:nvPr/>
        </p:nvSpPr>
        <p:spPr>
          <a:xfrm>
            <a:off x="282946" y="5391089"/>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sp>
        <p:nvSpPr>
          <p:cNvPr id="566" name="Google Shape;566;p19"/>
          <p:cNvSpPr/>
          <p:nvPr/>
        </p:nvSpPr>
        <p:spPr>
          <a:xfrm>
            <a:off x="269000" y="4903673"/>
            <a:ext cx="1464300" cy="4218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営業時間</a:t>
            </a:r>
            <a:endParaRPr b="0" i="0" sz="1400" u="none" cap="none" strike="noStrike">
              <a:solidFill>
                <a:srgbClr val="000000"/>
              </a:solidFill>
              <a:latin typeface="Arial"/>
              <a:ea typeface="Arial"/>
              <a:cs typeface="Arial"/>
              <a:sym typeface="Arial"/>
            </a:endParaRPr>
          </a:p>
        </p:txBody>
      </p:sp>
      <p:sp>
        <p:nvSpPr>
          <p:cNvPr id="567" name="Google Shape;567;p19"/>
          <p:cNvSpPr/>
          <p:nvPr/>
        </p:nvSpPr>
        <p:spPr>
          <a:xfrm>
            <a:off x="269006" y="3597653"/>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568" name="Google Shape;568;p19"/>
          <p:cNvSpPr/>
          <p:nvPr/>
        </p:nvSpPr>
        <p:spPr>
          <a:xfrm>
            <a:off x="282946" y="5805579"/>
            <a:ext cx="1450320" cy="34115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アクセス</a:t>
            </a:r>
            <a:endParaRPr b="0" i="0" sz="1400" u="none" cap="none" strike="noStrike">
              <a:solidFill>
                <a:srgbClr val="000000"/>
              </a:solidFill>
              <a:latin typeface="Arial"/>
              <a:ea typeface="Arial"/>
              <a:cs typeface="Arial"/>
              <a:sym typeface="Arial"/>
            </a:endParaRPr>
          </a:p>
        </p:txBody>
      </p:sp>
      <p:sp>
        <p:nvSpPr>
          <p:cNvPr id="569" name="Google Shape;569;p19"/>
          <p:cNvSpPr/>
          <p:nvPr/>
        </p:nvSpPr>
        <p:spPr>
          <a:xfrm>
            <a:off x="269006" y="6223652"/>
            <a:ext cx="1464260" cy="42166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sp>
        <p:nvSpPr>
          <p:cNvPr id="570" name="Google Shape;570;p19"/>
          <p:cNvSpPr/>
          <p:nvPr/>
        </p:nvSpPr>
        <p:spPr>
          <a:xfrm>
            <a:off x="3999375" y="4759025"/>
            <a:ext cx="2018100" cy="20262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ill Sans"/>
              <a:ea typeface="Gill Sans"/>
              <a:cs typeface="Gill Sans"/>
              <a:sym typeface="Gill Sans"/>
            </a:endParaRPr>
          </a:p>
        </p:txBody>
      </p:sp>
      <p:cxnSp>
        <p:nvCxnSpPr>
          <p:cNvPr id="571" name="Google Shape;571;p19"/>
          <p:cNvCxnSpPr/>
          <p:nvPr/>
        </p:nvCxnSpPr>
        <p:spPr>
          <a:xfrm flipH="1" rot="10800000">
            <a:off x="1813531" y="4134275"/>
            <a:ext cx="3834300" cy="9900"/>
          </a:xfrm>
          <a:prstGeom prst="straightConnector1">
            <a:avLst/>
          </a:prstGeom>
          <a:noFill/>
          <a:ln cap="flat" cmpd="sng" w="9525">
            <a:solidFill>
              <a:schemeClr val="dk1"/>
            </a:solidFill>
            <a:prstDash val="solid"/>
            <a:round/>
            <a:headEnd len="sm" w="sm" type="none"/>
            <a:tailEnd len="sm" w="sm" type="none"/>
          </a:ln>
        </p:spPr>
      </p:cxnSp>
      <p:cxnSp>
        <p:nvCxnSpPr>
          <p:cNvPr id="572" name="Google Shape;572;p19"/>
          <p:cNvCxnSpPr/>
          <p:nvPr/>
        </p:nvCxnSpPr>
        <p:spPr>
          <a:xfrm>
            <a:off x="1813531" y="4872741"/>
            <a:ext cx="1920600" cy="0"/>
          </a:xfrm>
          <a:prstGeom prst="straightConnector1">
            <a:avLst/>
          </a:prstGeom>
          <a:noFill/>
          <a:ln cap="flat" cmpd="sng" w="9525">
            <a:solidFill>
              <a:schemeClr val="dk1"/>
            </a:solidFill>
            <a:prstDash val="solid"/>
            <a:round/>
            <a:headEnd len="sm" w="sm" type="none"/>
            <a:tailEnd len="sm" w="sm" type="none"/>
          </a:ln>
        </p:spPr>
      </p:cxnSp>
      <p:sp>
        <p:nvSpPr>
          <p:cNvPr id="573" name="Google Shape;573;p19"/>
          <p:cNvSpPr txBox="1"/>
          <p:nvPr/>
        </p:nvSpPr>
        <p:spPr>
          <a:xfrm>
            <a:off x="1685250" y="4939188"/>
            <a:ext cx="2519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開館　 8：30～18：00　※12月～2月</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展示室 9：00～17：30　　30分短縮</a:t>
            </a:r>
            <a:endParaRPr b="0" i="0" sz="1000" u="none" cap="none" strike="noStrike">
              <a:solidFill>
                <a:schemeClr val="dk1"/>
              </a:solidFill>
              <a:latin typeface="Arial"/>
              <a:ea typeface="Arial"/>
              <a:cs typeface="Arial"/>
              <a:sym typeface="Arial"/>
            </a:endParaRPr>
          </a:p>
        </p:txBody>
      </p:sp>
      <p:sp>
        <p:nvSpPr>
          <p:cNvPr id="574" name="Google Shape;574;p19"/>
          <p:cNvSpPr txBox="1"/>
          <p:nvPr/>
        </p:nvSpPr>
        <p:spPr>
          <a:xfrm>
            <a:off x="1733397" y="6166566"/>
            <a:ext cx="242339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石見銀山世界遺産センター</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0854-89-0183</a:t>
            </a:r>
            <a:endParaRPr b="0" i="0" sz="2400" u="none" cap="none" strike="noStrike">
              <a:solidFill>
                <a:schemeClr val="dk1"/>
              </a:solidFill>
              <a:latin typeface="Arial"/>
              <a:ea typeface="Arial"/>
              <a:cs typeface="Arial"/>
              <a:sym typeface="Arial"/>
            </a:endParaRPr>
          </a:p>
        </p:txBody>
      </p:sp>
      <p:cxnSp>
        <p:nvCxnSpPr>
          <p:cNvPr id="575" name="Google Shape;575;p19"/>
          <p:cNvCxnSpPr/>
          <p:nvPr/>
        </p:nvCxnSpPr>
        <p:spPr>
          <a:xfrm>
            <a:off x="1813425" y="5389625"/>
            <a:ext cx="1789500" cy="10500"/>
          </a:xfrm>
          <a:prstGeom prst="straightConnector1">
            <a:avLst/>
          </a:prstGeom>
          <a:noFill/>
          <a:ln cap="flat" cmpd="sng" w="9525">
            <a:solidFill>
              <a:schemeClr val="dk1"/>
            </a:solidFill>
            <a:prstDash val="solid"/>
            <a:round/>
            <a:headEnd len="sm" w="sm" type="none"/>
            <a:tailEnd len="sm" w="sm" type="none"/>
          </a:ln>
        </p:spPr>
      </p:cxnSp>
      <p:cxnSp>
        <p:nvCxnSpPr>
          <p:cNvPr id="576" name="Google Shape;576;p19"/>
          <p:cNvCxnSpPr/>
          <p:nvPr/>
        </p:nvCxnSpPr>
        <p:spPr>
          <a:xfrm>
            <a:off x="1813481" y="5767953"/>
            <a:ext cx="1920683" cy="0"/>
          </a:xfrm>
          <a:prstGeom prst="straightConnector1">
            <a:avLst/>
          </a:prstGeom>
          <a:noFill/>
          <a:ln cap="flat" cmpd="sng" w="9525">
            <a:solidFill>
              <a:schemeClr val="dk1"/>
            </a:solidFill>
            <a:prstDash val="solid"/>
            <a:round/>
            <a:headEnd len="sm" w="sm" type="none"/>
            <a:tailEnd len="sm" w="sm" type="none"/>
          </a:ln>
        </p:spPr>
      </p:cxnSp>
      <p:cxnSp>
        <p:nvCxnSpPr>
          <p:cNvPr id="577" name="Google Shape;577;p19"/>
          <p:cNvCxnSpPr/>
          <p:nvPr/>
        </p:nvCxnSpPr>
        <p:spPr>
          <a:xfrm>
            <a:off x="1813481" y="6125783"/>
            <a:ext cx="1920683" cy="0"/>
          </a:xfrm>
          <a:prstGeom prst="straightConnector1">
            <a:avLst/>
          </a:prstGeom>
          <a:noFill/>
          <a:ln cap="flat" cmpd="sng" w="9525">
            <a:solidFill>
              <a:schemeClr val="dk1"/>
            </a:solidFill>
            <a:prstDash val="solid"/>
            <a:round/>
            <a:headEnd len="sm" w="sm" type="none"/>
            <a:tailEnd len="sm" w="sm" type="none"/>
          </a:ln>
        </p:spPr>
      </p:cxnSp>
      <p:cxnSp>
        <p:nvCxnSpPr>
          <p:cNvPr id="578" name="Google Shape;578;p19"/>
          <p:cNvCxnSpPr/>
          <p:nvPr/>
        </p:nvCxnSpPr>
        <p:spPr>
          <a:xfrm>
            <a:off x="1813481" y="6671021"/>
            <a:ext cx="1920683" cy="0"/>
          </a:xfrm>
          <a:prstGeom prst="straightConnector1">
            <a:avLst/>
          </a:prstGeom>
          <a:noFill/>
          <a:ln cap="flat" cmpd="sng" w="9525">
            <a:solidFill>
              <a:schemeClr val="dk1"/>
            </a:solidFill>
            <a:prstDash val="solid"/>
            <a:round/>
            <a:headEnd len="sm" w="sm" type="none"/>
            <a:tailEnd len="sm" w="sm" type="none"/>
          </a:ln>
        </p:spPr>
      </p:cxnSp>
      <p:cxnSp>
        <p:nvCxnSpPr>
          <p:cNvPr id="579" name="Google Shape;579;p19"/>
          <p:cNvCxnSpPr/>
          <p:nvPr/>
        </p:nvCxnSpPr>
        <p:spPr>
          <a:xfrm>
            <a:off x="6120928" y="0"/>
            <a:ext cx="0" cy="6858000"/>
          </a:xfrm>
          <a:prstGeom prst="straightConnector1">
            <a:avLst/>
          </a:prstGeom>
          <a:noFill/>
          <a:ln cap="flat" cmpd="sng" w="9525">
            <a:solidFill>
              <a:schemeClr val="dk1"/>
            </a:solidFill>
            <a:prstDash val="solid"/>
            <a:round/>
            <a:headEnd len="sm" w="sm" type="none"/>
            <a:tailEnd len="sm" w="sm" type="none"/>
          </a:ln>
        </p:spPr>
      </p:cxnSp>
      <p:sp>
        <p:nvSpPr>
          <p:cNvPr id="580" name="Google Shape;580;p19"/>
          <p:cNvSpPr txBox="1"/>
          <p:nvPr/>
        </p:nvSpPr>
        <p:spPr>
          <a:xfrm>
            <a:off x="7295714" y="139632"/>
            <a:ext cx="4337803" cy="83439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1800"/>
              <a:buFont typeface="Impact"/>
              <a:buNone/>
            </a:pPr>
            <a:r>
              <a:rPr b="1" i="0" lang="ja-JP" sz="1800" u="none" cap="none" strike="noStrike">
                <a:solidFill>
                  <a:schemeClr val="dk2"/>
                </a:solidFill>
                <a:latin typeface="Impact"/>
                <a:ea typeface="Impact"/>
                <a:cs typeface="Impact"/>
                <a:sym typeface="Impact"/>
              </a:rPr>
              <a:t>丁銀キーホルダーづくり</a:t>
            </a:r>
            <a:endParaRPr b="1" i="0" sz="1800" u="none" cap="none" strike="noStrike">
              <a:solidFill>
                <a:schemeClr val="dk2"/>
              </a:solidFill>
              <a:latin typeface="Impact"/>
              <a:ea typeface="Impact"/>
              <a:cs typeface="Impact"/>
              <a:sym typeface="Impact"/>
            </a:endParaRPr>
          </a:p>
          <a:p>
            <a:pPr indent="0" lvl="0" marL="0" marR="0" rtl="0" algn="l">
              <a:lnSpc>
                <a:spcPct val="90000"/>
              </a:lnSpc>
              <a:spcBef>
                <a:spcPts val="0"/>
              </a:spcBef>
              <a:spcAft>
                <a:spcPts val="0"/>
              </a:spcAft>
              <a:buClr>
                <a:schemeClr val="dk2"/>
              </a:buClr>
              <a:buSzPts val="1800"/>
              <a:buFont typeface="Impact"/>
              <a:buNone/>
            </a:pPr>
            <a:r>
              <a:rPr b="1" i="0" lang="ja-JP" sz="1800" u="none" cap="none" strike="noStrike">
                <a:solidFill>
                  <a:schemeClr val="dk2"/>
                </a:solidFill>
                <a:latin typeface="Impact"/>
                <a:ea typeface="Impact"/>
                <a:cs typeface="Impact"/>
                <a:sym typeface="Impact"/>
              </a:rPr>
              <a:t>（石見銀山世界遺産センター）</a:t>
            </a:r>
            <a:endParaRPr b="1" i="0" sz="1800" u="none" cap="none" strike="noStrike">
              <a:solidFill>
                <a:schemeClr val="dk2"/>
              </a:solidFill>
              <a:latin typeface="Impact"/>
              <a:ea typeface="Impact"/>
              <a:cs typeface="Impact"/>
              <a:sym typeface="Impact"/>
            </a:endParaRPr>
          </a:p>
        </p:txBody>
      </p:sp>
      <p:sp>
        <p:nvSpPr>
          <p:cNvPr id="581" name="Google Shape;581;p19"/>
          <p:cNvSpPr/>
          <p:nvPr/>
        </p:nvSpPr>
        <p:spPr>
          <a:xfrm>
            <a:off x="6220219" y="3833203"/>
            <a:ext cx="1464300" cy="3966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cxnSp>
        <p:nvCxnSpPr>
          <p:cNvPr id="582" name="Google Shape;582;p19"/>
          <p:cNvCxnSpPr/>
          <p:nvPr/>
        </p:nvCxnSpPr>
        <p:spPr>
          <a:xfrm>
            <a:off x="7783826" y="4201688"/>
            <a:ext cx="1920600" cy="0"/>
          </a:xfrm>
          <a:prstGeom prst="straightConnector1">
            <a:avLst/>
          </a:prstGeom>
          <a:noFill/>
          <a:ln cap="flat" cmpd="sng" w="9525">
            <a:solidFill>
              <a:schemeClr val="dk1"/>
            </a:solidFill>
            <a:prstDash val="solid"/>
            <a:round/>
            <a:headEnd len="sm" w="sm" type="none"/>
            <a:tailEnd len="sm" w="sm" type="none"/>
          </a:ln>
        </p:spPr>
      </p:cxnSp>
      <p:sp>
        <p:nvSpPr>
          <p:cNvPr id="583" name="Google Shape;583;p19"/>
          <p:cNvSpPr/>
          <p:nvPr/>
        </p:nvSpPr>
        <p:spPr>
          <a:xfrm>
            <a:off x="6277051" y="4293224"/>
            <a:ext cx="1450200" cy="3348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cxnSp>
        <p:nvCxnSpPr>
          <p:cNvPr id="584" name="Google Shape;584;p19"/>
          <p:cNvCxnSpPr/>
          <p:nvPr/>
        </p:nvCxnSpPr>
        <p:spPr>
          <a:xfrm>
            <a:off x="7783664" y="4678537"/>
            <a:ext cx="1920600" cy="0"/>
          </a:xfrm>
          <a:prstGeom prst="straightConnector1">
            <a:avLst/>
          </a:prstGeom>
          <a:noFill/>
          <a:ln cap="flat" cmpd="sng" w="9525">
            <a:solidFill>
              <a:schemeClr val="dk1"/>
            </a:solidFill>
            <a:prstDash val="solid"/>
            <a:round/>
            <a:headEnd len="sm" w="sm" type="none"/>
            <a:tailEnd len="sm" w="sm" type="none"/>
          </a:ln>
        </p:spPr>
      </p:cxnSp>
      <p:sp>
        <p:nvSpPr>
          <p:cNvPr id="585" name="Google Shape;585;p19"/>
          <p:cNvSpPr/>
          <p:nvPr/>
        </p:nvSpPr>
        <p:spPr>
          <a:xfrm>
            <a:off x="6275725" y="4691545"/>
            <a:ext cx="1464300" cy="5232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cxnSp>
        <p:nvCxnSpPr>
          <p:cNvPr id="586" name="Google Shape;586;p19"/>
          <p:cNvCxnSpPr/>
          <p:nvPr/>
        </p:nvCxnSpPr>
        <p:spPr>
          <a:xfrm>
            <a:off x="7783712" y="5187020"/>
            <a:ext cx="1920600" cy="0"/>
          </a:xfrm>
          <a:prstGeom prst="straightConnector1">
            <a:avLst/>
          </a:prstGeom>
          <a:noFill/>
          <a:ln cap="flat" cmpd="sng" w="9525">
            <a:solidFill>
              <a:schemeClr val="dk1"/>
            </a:solidFill>
            <a:prstDash val="solid"/>
            <a:round/>
            <a:headEnd len="sm" w="sm" type="none"/>
            <a:tailEnd len="sm" w="sm" type="none"/>
          </a:ln>
        </p:spPr>
      </p:cxnSp>
      <p:sp>
        <p:nvSpPr>
          <p:cNvPr id="587" name="Google Shape;587;p19"/>
          <p:cNvSpPr/>
          <p:nvPr/>
        </p:nvSpPr>
        <p:spPr>
          <a:xfrm>
            <a:off x="6277051" y="5278221"/>
            <a:ext cx="1450200" cy="3408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cxnSp>
        <p:nvCxnSpPr>
          <p:cNvPr id="588" name="Google Shape;588;p19"/>
          <p:cNvCxnSpPr/>
          <p:nvPr/>
        </p:nvCxnSpPr>
        <p:spPr>
          <a:xfrm>
            <a:off x="7783762" y="5609840"/>
            <a:ext cx="1920600" cy="0"/>
          </a:xfrm>
          <a:prstGeom prst="straightConnector1">
            <a:avLst/>
          </a:prstGeom>
          <a:noFill/>
          <a:ln cap="flat" cmpd="sng" w="9525">
            <a:solidFill>
              <a:schemeClr val="dk1"/>
            </a:solidFill>
            <a:prstDash val="solid"/>
            <a:round/>
            <a:headEnd len="sm" w="sm" type="none"/>
            <a:tailEnd len="sm" w="sm" type="none"/>
          </a:ln>
        </p:spPr>
      </p:cxnSp>
      <p:sp>
        <p:nvSpPr>
          <p:cNvPr id="589" name="Google Shape;589;p19"/>
          <p:cNvSpPr/>
          <p:nvPr/>
        </p:nvSpPr>
        <p:spPr>
          <a:xfrm>
            <a:off x="6282676" y="5667568"/>
            <a:ext cx="1450200" cy="3411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アクセス</a:t>
            </a:r>
            <a:endParaRPr b="0" i="0" sz="1400" u="none" cap="none" strike="noStrike">
              <a:solidFill>
                <a:srgbClr val="000000"/>
              </a:solidFill>
              <a:latin typeface="Arial"/>
              <a:ea typeface="Arial"/>
              <a:cs typeface="Arial"/>
              <a:sym typeface="Arial"/>
            </a:endParaRPr>
          </a:p>
        </p:txBody>
      </p:sp>
      <p:cxnSp>
        <p:nvCxnSpPr>
          <p:cNvPr id="590" name="Google Shape;590;p19"/>
          <p:cNvCxnSpPr/>
          <p:nvPr/>
        </p:nvCxnSpPr>
        <p:spPr>
          <a:xfrm>
            <a:off x="7819812" y="5976166"/>
            <a:ext cx="1920600" cy="0"/>
          </a:xfrm>
          <a:prstGeom prst="straightConnector1">
            <a:avLst/>
          </a:prstGeom>
          <a:noFill/>
          <a:ln cap="flat" cmpd="sng" w="9525">
            <a:solidFill>
              <a:schemeClr val="dk1"/>
            </a:solidFill>
            <a:prstDash val="solid"/>
            <a:round/>
            <a:headEnd len="sm" w="sm" type="none"/>
            <a:tailEnd len="sm" w="sm" type="none"/>
          </a:ln>
        </p:spPr>
      </p:cxnSp>
      <p:sp>
        <p:nvSpPr>
          <p:cNvPr id="591" name="Google Shape;591;p19"/>
          <p:cNvSpPr/>
          <p:nvPr/>
        </p:nvSpPr>
        <p:spPr>
          <a:xfrm>
            <a:off x="6275689" y="6125775"/>
            <a:ext cx="1464300" cy="3795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592" name="Google Shape;592;p19"/>
          <p:cNvCxnSpPr/>
          <p:nvPr/>
        </p:nvCxnSpPr>
        <p:spPr>
          <a:xfrm>
            <a:off x="7833918" y="6548576"/>
            <a:ext cx="1920600" cy="0"/>
          </a:xfrm>
          <a:prstGeom prst="straightConnector1">
            <a:avLst/>
          </a:prstGeom>
          <a:noFill/>
          <a:ln cap="flat" cmpd="sng" w="9525">
            <a:solidFill>
              <a:schemeClr val="dk1"/>
            </a:solidFill>
            <a:prstDash val="solid"/>
            <a:round/>
            <a:headEnd len="sm" w="sm" type="none"/>
            <a:tailEnd len="sm" w="sm" type="none"/>
          </a:ln>
        </p:spPr>
      </p:cxnSp>
      <p:sp>
        <p:nvSpPr>
          <p:cNvPr id="593" name="Google Shape;593;p19"/>
          <p:cNvSpPr/>
          <p:nvPr/>
        </p:nvSpPr>
        <p:spPr>
          <a:xfrm>
            <a:off x="9793775" y="4417300"/>
            <a:ext cx="2018100" cy="20262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4" name="Google Shape;594;p19"/>
          <p:cNvSpPr/>
          <p:nvPr/>
        </p:nvSpPr>
        <p:spPr>
          <a:xfrm>
            <a:off x="119263" y="93326"/>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石見銀山</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sp>
        <p:nvSpPr>
          <p:cNvPr id="595" name="Google Shape;595;p19"/>
          <p:cNvSpPr/>
          <p:nvPr/>
        </p:nvSpPr>
        <p:spPr>
          <a:xfrm>
            <a:off x="102433" y="1169778"/>
            <a:ext cx="1096351"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cxnSp>
        <p:nvCxnSpPr>
          <p:cNvPr id="596" name="Google Shape;596;p19"/>
          <p:cNvCxnSpPr/>
          <p:nvPr/>
        </p:nvCxnSpPr>
        <p:spPr>
          <a:xfrm>
            <a:off x="124684" y="170531"/>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597" name="Google Shape;597;p19"/>
          <p:cNvCxnSpPr/>
          <p:nvPr/>
        </p:nvCxnSpPr>
        <p:spPr>
          <a:xfrm>
            <a:off x="119263" y="656418"/>
            <a:ext cx="1102855" cy="7111"/>
          </a:xfrm>
          <a:prstGeom prst="straightConnector1">
            <a:avLst/>
          </a:prstGeom>
          <a:noFill/>
          <a:ln cap="flat" cmpd="sng" w="50800">
            <a:solidFill>
              <a:schemeClr val="lt1"/>
            </a:solidFill>
            <a:prstDash val="solid"/>
            <a:round/>
            <a:headEnd len="sm" w="sm" type="none"/>
            <a:tailEnd len="sm" w="sm" type="none"/>
          </a:ln>
        </p:spPr>
      </p:cxnSp>
      <p:sp>
        <p:nvSpPr>
          <p:cNvPr id="598" name="Google Shape;598;p19"/>
          <p:cNvSpPr/>
          <p:nvPr/>
        </p:nvSpPr>
        <p:spPr>
          <a:xfrm>
            <a:off x="6224035" y="66260"/>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石見銀山</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599" name="Google Shape;599;p19"/>
          <p:cNvCxnSpPr/>
          <p:nvPr/>
        </p:nvCxnSpPr>
        <p:spPr>
          <a:xfrm>
            <a:off x="6237295" y="164390"/>
            <a:ext cx="1098619" cy="0"/>
          </a:xfrm>
          <a:prstGeom prst="straightConnector1">
            <a:avLst/>
          </a:prstGeom>
          <a:noFill/>
          <a:ln cap="flat" cmpd="sng" w="50800">
            <a:solidFill>
              <a:schemeClr val="lt1"/>
            </a:solidFill>
            <a:prstDash val="solid"/>
            <a:round/>
            <a:headEnd len="sm" w="sm" type="none"/>
            <a:tailEnd len="sm" w="sm" type="none"/>
          </a:ln>
        </p:spPr>
      </p:cxnSp>
      <p:cxnSp>
        <p:nvCxnSpPr>
          <p:cNvPr id="600" name="Google Shape;600;p19"/>
          <p:cNvCxnSpPr/>
          <p:nvPr/>
        </p:nvCxnSpPr>
        <p:spPr>
          <a:xfrm flipH="1" rot="10800000">
            <a:off x="6207728" y="687718"/>
            <a:ext cx="1143812" cy="7418"/>
          </a:xfrm>
          <a:prstGeom prst="straightConnector1">
            <a:avLst/>
          </a:prstGeom>
          <a:noFill/>
          <a:ln cap="flat" cmpd="sng" w="50800">
            <a:solidFill>
              <a:schemeClr val="lt1"/>
            </a:solidFill>
            <a:prstDash val="solid"/>
            <a:round/>
            <a:headEnd len="sm" w="sm" type="none"/>
            <a:tailEnd len="sm" w="sm" type="none"/>
          </a:ln>
        </p:spPr>
      </p:cxnSp>
      <p:sp>
        <p:nvSpPr>
          <p:cNvPr id="601" name="Google Shape;601;p19"/>
          <p:cNvSpPr txBox="1"/>
          <p:nvPr/>
        </p:nvSpPr>
        <p:spPr>
          <a:xfrm>
            <a:off x="3974625" y="4759025"/>
            <a:ext cx="2067600" cy="200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□■□備考□■□</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FF0000"/>
                </a:solidFill>
                <a:latin typeface="Arial"/>
                <a:ea typeface="Arial"/>
                <a:cs typeface="Arial"/>
                <a:sym typeface="Arial"/>
              </a:rPr>
              <a:t>・展示室には英文説明あり</a:t>
            </a:r>
            <a:endParaRPr b="1"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・展示解説</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※要予約</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・ゴーグル型VR体験あり</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・ARを使用した紹介コーナーあり（大久保間歩トロッコ再現、顔出しなり　きりアニメーション等）</a:t>
            </a:r>
            <a:endParaRPr b="0" i="0" sz="1200" u="none" cap="none" strike="noStrike">
              <a:solidFill>
                <a:schemeClr val="dk1"/>
              </a:solidFill>
              <a:latin typeface="Arial"/>
              <a:ea typeface="Arial"/>
              <a:cs typeface="Arial"/>
              <a:sym typeface="Arial"/>
            </a:endParaRPr>
          </a:p>
        </p:txBody>
      </p:sp>
      <p:sp>
        <p:nvSpPr>
          <p:cNvPr id="602" name="Google Shape;602;p19"/>
          <p:cNvSpPr txBox="1"/>
          <p:nvPr/>
        </p:nvSpPr>
        <p:spPr>
          <a:xfrm>
            <a:off x="9859900" y="4445025"/>
            <a:ext cx="1920600" cy="20005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□■□備考□■□</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・要予約</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・１名から対応可</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・団体対応可</a:t>
            </a:r>
            <a:r>
              <a:rPr b="0" i="0" lang="ja-JP" sz="1200" u="none" cap="none" strike="noStrike">
                <a:solidFill>
                  <a:srgbClr val="FF0000"/>
                </a:solidFill>
                <a:latin typeface="Arial"/>
                <a:ea typeface="Arial"/>
                <a:cs typeface="Arial"/>
                <a:sym typeface="Arial"/>
              </a:rPr>
              <a:t>（要相談）</a:t>
            </a:r>
            <a:endParaRPr b="0"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・約90分</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（型づくりありの場合）</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a:t>
            </a:r>
            <a:r>
              <a:rPr b="1" i="0" lang="ja-JP" sz="1200" u="none" cap="none" strike="noStrike">
                <a:solidFill>
                  <a:srgbClr val="FF0000"/>
                </a:solidFill>
                <a:latin typeface="Arial"/>
                <a:ea typeface="Arial"/>
                <a:cs typeface="Arial"/>
                <a:sym typeface="Arial"/>
              </a:rPr>
              <a:t>実寸大</a:t>
            </a:r>
            <a:endParaRPr b="1"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FF0000"/>
                </a:solidFill>
                <a:latin typeface="Arial"/>
                <a:ea typeface="Arial"/>
                <a:cs typeface="Arial"/>
                <a:sym typeface="Arial"/>
              </a:rPr>
              <a:t>　プレミアム丁銀</a:t>
            </a:r>
            <a:endParaRPr b="1"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FF0000"/>
                </a:solidFill>
                <a:latin typeface="Arial"/>
                <a:ea typeface="Arial"/>
                <a:cs typeface="Arial"/>
                <a:sym typeface="Arial"/>
              </a:rPr>
              <a:t>　丁銀ストラップ</a:t>
            </a:r>
            <a:endParaRPr b="1"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FF0000"/>
                </a:solidFill>
                <a:latin typeface="Arial"/>
                <a:ea typeface="Arial"/>
                <a:cs typeface="Arial"/>
                <a:sym typeface="Arial"/>
              </a:rPr>
              <a:t>　コースもあり</a:t>
            </a:r>
            <a:endParaRPr b="1" i="0" sz="1200" u="none" cap="none" strike="noStrike">
              <a:solidFill>
                <a:srgbClr val="FF0000"/>
              </a:solidFill>
              <a:latin typeface="Arial"/>
              <a:ea typeface="Arial"/>
              <a:cs typeface="Arial"/>
              <a:sym typeface="Arial"/>
            </a:endParaRPr>
          </a:p>
        </p:txBody>
      </p:sp>
      <p:sp>
        <p:nvSpPr>
          <p:cNvPr id="603" name="Google Shape;603;p19"/>
          <p:cNvSpPr/>
          <p:nvPr/>
        </p:nvSpPr>
        <p:spPr>
          <a:xfrm>
            <a:off x="102433" y="861922"/>
            <a:ext cx="1093585" cy="231423"/>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604" name="Google Shape;604;p19"/>
          <p:cNvSpPr txBox="1"/>
          <p:nvPr/>
        </p:nvSpPr>
        <p:spPr>
          <a:xfrm>
            <a:off x="1685250" y="3597689"/>
            <a:ext cx="4286400" cy="8001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休館日（最終火曜日・年末年始）</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ja-JP" sz="900" u="none" cap="none" strike="noStrike">
                <a:solidFill>
                  <a:schemeClr val="dk1"/>
                </a:solidFill>
                <a:latin typeface="Arial"/>
                <a:ea typeface="Arial"/>
                <a:cs typeface="Arial"/>
                <a:sym typeface="Arial"/>
              </a:rPr>
              <a:t>※</a:t>
            </a:r>
            <a:r>
              <a:rPr b="1" i="0" lang="ja-JP" sz="900" u="none" cap="none" strike="noStrike">
                <a:solidFill>
                  <a:srgbClr val="000000"/>
                </a:solidFill>
                <a:latin typeface="Arial"/>
                <a:ea typeface="Arial"/>
                <a:cs typeface="Arial"/>
                <a:sym typeface="Arial"/>
              </a:rPr>
              <a:t>有料展示室および一部エリアについて、展示更新工事のため</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ja-JP" sz="900" u="none" cap="none" strike="noStrike">
                <a:solidFill>
                  <a:srgbClr val="000000"/>
                </a:solidFill>
                <a:latin typeface="Arial"/>
                <a:ea typeface="Arial"/>
                <a:cs typeface="Arial"/>
                <a:sym typeface="Arial"/>
              </a:rPr>
              <a:t>　 令和８年１０月～令和９年３月まで観覧休止予定</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05" name="Google Shape;605;p19"/>
          <p:cNvSpPr/>
          <p:nvPr/>
        </p:nvSpPr>
        <p:spPr>
          <a:xfrm>
            <a:off x="6208561" y="1167009"/>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606" name="Google Shape;606;p19"/>
          <p:cNvSpPr txBox="1"/>
          <p:nvPr/>
        </p:nvSpPr>
        <p:spPr>
          <a:xfrm>
            <a:off x="1733397" y="5866772"/>
            <a:ext cx="19065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大田市駅から車で約30分</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sp>
        <p:nvSpPr>
          <p:cNvPr id="607" name="Google Shape;607;p19"/>
          <p:cNvSpPr txBox="1"/>
          <p:nvPr/>
        </p:nvSpPr>
        <p:spPr>
          <a:xfrm>
            <a:off x="7790860" y="5700339"/>
            <a:ext cx="1906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大田市駅から車で約30分</a:t>
            </a:r>
            <a:endParaRPr b="0" i="0" sz="800" u="none" cap="none" strike="noStrike">
              <a:solidFill>
                <a:schemeClr val="dk1"/>
              </a:solidFill>
              <a:latin typeface="Arial"/>
              <a:ea typeface="Arial"/>
              <a:cs typeface="Arial"/>
              <a:sym typeface="Arial"/>
            </a:endParaRPr>
          </a:p>
        </p:txBody>
      </p:sp>
      <p:sp>
        <p:nvSpPr>
          <p:cNvPr id="608" name="Google Shape;608;p19"/>
          <p:cNvSpPr txBox="1"/>
          <p:nvPr/>
        </p:nvSpPr>
        <p:spPr>
          <a:xfrm>
            <a:off x="7905263" y="3817100"/>
            <a:ext cx="2067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通年※要予約</a:t>
            </a:r>
            <a:endParaRPr b="0" i="0" sz="1400" u="none" cap="none" strike="noStrike">
              <a:solidFill>
                <a:srgbClr val="000000"/>
              </a:solidFill>
              <a:latin typeface="Arial"/>
              <a:ea typeface="Arial"/>
              <a:cs typeface="Arial"/>
              <a:sym typeface="Arial"/>
            </a:endParaRPr>
          </a:p>
        </p:txBody>
      </p:sp>
      <p:sp>
        <p:nvSpPr>
          <p:cNvPr id="609" name="Google Shape;609;p19"/>
          <p:cNvSpPr txBox="1"/>
          <p:nvPr/>
        </p:nvSpPr>
        <p:spPr>
          <a:xfrm>
            <a:off x="7947611" y="4270509"/>
            <a:ext cx="1499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800" u="none" cap="none" strike="noStrike">
                <a:solidFill>
                  <a:schemeClr val="dk1"/>
                </a:solidFill>
                <a:latin typeface="Arial"/>
                <a:ea typeface="Arial"/>
                <a:cs typeface="Arial"/>
                <a:sym typeface="Arial"/>
              </a:rPr>
              <a:t>1,500円</a:t>
            </a:r>
            <a:endParaRPr b="0" i="0" sz="1400" u="none" cap="none" strike="noStrike">
              <a:solidFill>
                <a:schemeClr val="dk1"/>
              </a:solidFill>
              <a:latin typeface="Arial"/>
              <a:ea typeface="Arial"/>
              <a:cs typeface="Arial"/>
              <a:sym typeface="Arial"/>
            </a:endParaRPr>
          </a:p>
        </p:txBody>
      </p:sp>
      <p:sp>
        <p:nvSpPr>
          <p:cNvPr id="610" name="Google Shape;610;p19"/>
          <p:cNvSpPr txBox="1"/>
          <p:nvPr/>
        </p:nvSpPr>
        <p:spPr>
          <a:xfrm>
            <a:off x="7710200" y="4708600"/>
            <a:ext cx="2067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約30分</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200" u="none" cap="none" strike="noStrike">
                <a:solidFill>
                  <a:schemeClr val="dk1"/>
                </a:solidFill>
                <a:latin typeface="Arial"/>
                <a:ea typeface="Arial"/>
                <a:cs typeface="Arial"/>
                <a:sym typeface="Arial"/>
              </a:rPr>
              <a:t>（型づくりなしの場合）</a:t>
            </a:r>
            <a:endParaRPr b="0" i="0" sz="1800" u="none" cap="none" strike="noStrike">
              <a:solidFill>
                <a:schemeClr val="dk1"/>
              </a:solidFill>
              <a:latin typeface="Arial"/>
              <a:ea typeface="Arial"/>
              <a:cs typeface="Arial"/>
              <a:sym typeface="Arial"/>
            </a:endParaRPr>
          </a:p>
        </p:txBody>
      </p:sp>
      <p:sp>
        <p:nvSpPr>
          <p:cNvPr id="611" name="Google Shape;611;p19"/>
          <p:cNvSpPr txBox="1"/>
          <p:nvPr/>
        </p:nvSpPr>
        <p:spPr>
          <a:xfrm>
            <a:off x="7727385" y="6038082"/>
            <a:ext cx="2423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石見銀山世界遺産センター</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0854-89-0183</a:t>
            </a:r>
            <a:endParaRPr b="0" i="0" sz="2400" u="none" cap="none" strike="noStrike">
              <a:solidFill>
                <a:schemeClr val="dk1"/>
              </a:solidFill>
              <a:latin typeface="Arial"/>
              <a:ea typeface="Arial"/>
              <a:cs typeface="Arial"/>
              <a:sym typeface="Arial"/>
            </a:endParaRPr>
          </a:p>
        </p:txBody>
      </p:sp>
      <p:pic>
        <p:nvPicPr>
          <p:cNvPr id="612" name="Google Shape;612;p19"/>
          <p:cNvPicPr preferRelativeResize="0"/>
          <p:nvPr/>
        </p:nvPicPr>
        <p:blipFill rotWithShape="1">
          <a:blip r:embed="rId5">
            <a:alphaModFix/>
          </a:blip>
          <a:srcRect b="0" l="0" r="0" t="0"/>
          <a:stretch/>
        </p:blipFill>
        <p:spPr>
          <a:xfrm>
            <a:off x="11019229" y="-4401"/>
            <a:ext cx="905999" cy="830499"/>
          </a:xfrm>
          <a:prstGeom prst="rect">
            <a:avLst/>
          </a:prstGeom>
          <a:noFill/>
          <a:ln>
            <a:noFill/>
          </a:ln>
        </p:spPr>
      </p:pic>
      <p:pic>
        <p:nvPicPr>
          <p:cNvPr id="613" name="Google Shape;613;p19"/>
          <p:cNvPicPr preferRelativeResize="0"/>
          <p:nvPr/>
        </p:nvPicPr>
        <p:blipFill rotWithShape="1">
          <a:blip r:embed="rId6">
            <a:alphaModFix/>
          </a:blip>
          <a:srcRect b="0" l="0" r="0" t="0"/>
          <a:stretch/>
        </p:blipFill>
        <p:spPr>
          <a:xfrm>
            <a:off x="11027487" y="826098"/>
            <a:ext cx="910910" cy="811898"/>
          </a:xfrm>
          <a:prstGeom prst="rect">
            <a:avLst/>
          </a:prstGeom>
          <a:noFill/>
          <a:ln>
            <a:noFill/>
          </a:ln>
        </p:spPr>
      </p:pic>
      <p:sp>
        <p:nvSpPr>
          <p:cNvPr id="614" name="Google Shape;614;p19"/>
          <p:cNvSpPr/>
          <p:nvPr/>
        </p:nvSpPr>
        <p:spPr>
          <a:xfrm>
            <a:off x="6219712" y="853072"/>
            <a:ext cx="1093585" cy="231423"/>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pic>
        <p:nvPicPr>
          <p:cNvPr id="615" name="Google Shape;615;p19"/>
          <p:cNvPicPr preferRelativeResize="0"/>
          <p:nvPr/>
        </p:nvPicPr>
        <p:blipFill rotWithShape="1">
          <a:blip r:embed="rId7">
            <a:alphaModFix/>
          </a:blip>
          <a:srcRect b="4604" l="8473" r="3092" t="-4607"/>
          <a:stretch/>
        </p:blipFill>
        <p:spPr>
          <a:xfrm>
            <a:off x="4062110" y="493429"/>
            <a:ext cx="1743632" cy="1477236"/>
          </a:xfrm>
          <a:prstGeom prst="rect">
            <a:avLst/>
          </a:prstGeom>
          <a:noFill/>
          <a:ln>
            <a:noFill/>
          </a:ln>
        </p:spPr>
      </p:pic>
      <p:sp>
        <p:nvSpPr>
          <p:cNvPr id="616" name="Google Shape;616;p19"/>
          <p:cNvSpPr txBox="1"/>
          <p:nvPr/>
        </p:nvSpPr>
        <p:spPr>
          <a:xfrm>
            <a:off x="9667075" y="3006975"/>
            <a:ext cx="2222400" cy="13236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低融点合金（約138℃で溶ける金属）を溶かし、型に流し込んでオリジナルのキーホルダーを作る体験です。</a:t>
            </a:r>
            <a:endParaRPr b="0" i="0" sz="1600" u="none" cap="none" strike="noStrike">
              <a:solidFill>
                <a:schemeClr val="dk1"/>
              </a:solidFill>
              <a:latin typeface="Arial"/>
              <a:ea typeface="Arial"/>
              <a:cs typeface="Arial"/>
              <a:sym typeface="Arial"/>
            </a:endParaRPr>
          </a:p>
        </p:txBody>
      </p:sp>
      <p:sp>
        <p:nvSpPr>
          <p:cNvPr id="617" name="Google Shape;617;p19"/>
          <p:cNvSpPr txBox="1"/>
          <p:nvPr/>
        </p:nvSpPr>
        <p:spPr>
          <a:xfrm>
            <a:off x="1733266" y="5405832"/>
            <a:ext cx="148407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有・約400台（無料）</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※バス駐車可：要予約</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sp>
        <p:nvSpPr>
          <p:cNvPr id="618" name="Google Shape;618;p19"/>
          <p:cNvSpPr txBox="1"/>
          <p:nvPr/>
        </p:nvSpPr>
        <p:spPr>
          <a:xfrm>
            <a:off x="7760423" y="5240315"/>
            <a:ext cx="2067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有・約400台（無料）</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※バス駐車可：要予約</a:t>
            </a:r>
            <a:endParaRPr b="0" i="0" sz="800" u="none" cap="none" strike="noStrike">
              <a:solidFill>
                <a:schemeClr val="dk1"/>
              </a:solidFill>
              <a:latin typeface="Arial"/>
              <a:ea typeface="Arial"/>
              <a:cs typeface="Arial"/>
              <a:sym typeface="Arial"/>
            </a:endParaRPr>
          </a:p>
        </p:txBody>
      </p:sp>
      <p:sp>
        <p:nvSpPr>
          <p:cNvPr id="619" name="Google Shape;619;p19"/>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620" name="Google Shape;620;p19"/>
          <p:cNvPicPr preferRelativeResize="0"/>
          <p:nvPr/>
        </p:nvPicPr>
        <p:blipFill rotWithShape="1">
          <a:blip r:embed="rId8">
            <a:alphaModFix/>
          </a:blip>
          <a:srcRect b="28771" l="14008" r="18411" t="8408"/>
          <a:stretch/>
        </p:blipFill>
        <p:spPr>
          <a:xfrm>
            <a:off x="3333792" y="1875438"/>
            <a:ext cx="2456824" cy="1712816"/>
          </a:xfrm>
          <a:prstGeom prst="rect">
            <a:avLst/>
          </a:prstGeom>
          <a:noFill/>
          <a:ln>
            <a:noFill/>
          </a:ln>
        </p:spPr>
      </p:pic>
      <p:sp>
        <p:nvSpPr>
          <p:cNvPr id="621" name="Google Shape;621;p19"/>
          <p:cNvSpPr txBox="1"/>
          <p:nvPr/>
        </p:nvSpPr>
        <p:spPr>
          <a:xfrm>
            <a:off x="1657400" y="4190700"/>
            <a:ext cx="29796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　</a:t>
            </a:r>
            <a:r>
              <a:rPr b="0" i="0" lang="ja-JP" sz="1100" u="none" cap="none" strike="noStrike">
                <a:solidFill>
                  <a:schemeClr val="dk1"/>
                </a:solidFill>
                <a:latin typeface="Arial"/>
                <a:ea typeface="Arial"/>
                <a:cs typeface="Arial"/>
                <a:sym typeface="Arial"/>
              </a:rPr>
              <a:t>個人：高校生以上　400円（団体300円）</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　　　   小・中学生　200円（団体150円）</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外国人：大人　300円（小・中学生150円）</a:t>
            </a:r>
            <a:endParaRPr b="0" i="0" sz="1100" u="none" cap="none" strike="noStrike">
              <a:solidFill>
                <a:schemeClr val="dk1"/>
              </a:solidFill>
              <a:latin typeface="Arial"/>
              <a:ea typeface="Arial"/>
              <a:cs typeface="Arial"/>
              <a:sym typeface="Arial"/>
            </a:endParaRPr>
          </a:p>
        </p:txBody>
      </p:sp>
      <p:pic>
        <p:nvPicPr>
          <p:cNvPr id="622" name="Google Shape;622;p19"/>
          <p:cNvPicPr preferRelativeResize="0"/>
          <p:nvPr/>
        </p:nvPicPr>
        <p:blipFill rotWithShape="1">
          <a:blip r:embed="rId9">
            <a:alphaModFix/>
          </a:blip>
          <a:srcRect b="9042" l="0" r="0" t="1161"/>
          <a:stretch/>
        </p:blipFill>
        <p:spPr>
          <a:xfrm>
            <a:off x="2034345" y="608703"/>
            <a:ext cx="2018220" cy="13591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0"/>
          <p:cNvSpPr txBox="1"/>
          <p:nvPr>
            <p:ph idx="12" type="sldNum"/>
          </p:nvPr>
        </p:nvSpPr>
        <p:spPr>
          <a:xfrm>
            <a:off x="9047654" y="6366363"/>
            <a:ext cx="2819399" cy="34579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595959"/>
              </a:buClr>
              <a:buSzPts val="1600"/>
              <a:buFont typeface="Meiryo"/>
              <a:buNone/>
            </a:pPr>
            <a:fld id="{00000000-1234-1234-1234-123412341234}" type="slidenum">
              <a:rPr b="0" i="0" lang="ja-JP" sz="1600" u="none" cap="none" strike="noStrike">
                <a:solidFill>
                  <a:srgbClr val="595959"/>
                </a:solidFill>
                <a:latin typeface="Meiryo"/>
                <a:ea typeface="Meiryo"/>
                <a:cs typeface="Meiryo"/>
                <a:sym typeface="Meiryo"/>
              </a:rPr>
              <a:t>‹#›</a:t>
            </a:fld>
            <a:endParaRPr b="0" i="0" sz="1200" u="none" cap="none" strike="noStrike">
              <a:solidFill>
                <a:srgbClr val="595959"/>
              </a:solidFill>
              <a:latin typeface="Meiryo"/>
              <a:ea typeface="Meiryo"/>
              <a:cs typeface="Meiryo"/>
              <a:sym typeface="Meiryo"/>
            </a:endParaRPr>
          </a:p>
        </p:txBody>
      </p:sp>
      <p:sp>
        <p:nvSpPr>
          <p:cNvPr id="628" name="Google Shape;628;p20"/>
          <p:cNvSpPr/>
          <p:nvPr/>
        </p:nvSpPr>
        <p:spPr>
          <a:xfrm>
            <a:off x="571583" y="5007832"/>
            <a:ext cx="1450320" cy="334852"/>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629" name="Google Shape;629;p20"/>
          <p:cNvSpPr/>
          <p:nvPr/>
        </p:nvSpPr>
        <p:spPr>
          <a:xfrm>
            <a:off x="571583" y="5513421"/>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sp>
        <p:nvSpPr>
          <p:cNvPr id="630" name="Google Shape;630;p20"/>
          <p:cNvSpPr/>
          <p:nvPr/>
        </p:nvSpPr>
        <p:spPr>
          <a:xfrm>
            <a:off x="557643" y="4480085"/>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631" name="Google Shape;631;p20"/>
          <p:cNvSpPr/>
          <p:nvPr/>
        </p:nvSpPr>
        <p:spPr>
          <a:xfrm>
            <a:off x="571583" y="3994198"/>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632" name="Google Shape;632;p20"/>
          <p:cNvSpPr/>
          <p:nvPr/>
        </p:nvSpPr>
        <p:spPr>
          <a:xfrm>
            <a:off x="557643" y="6028659"/>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0" i="0" lang="ja-JP" sz="1200" u="none" cap="none" strike="noStrike">
                <a:solidFill>
                  <a:srgbClr val="FFFFFF"/>
                </a:solidFill>
                <a:latin typeface="Gill Sans"/>
                <a:ea typeface="Gill Sans"/>
                <a:cs typeface="Gill Sans"/>
                <a:sym typeface="Gill Sans"/>
              </a:rPr>
              <a:t>予約・問合せ先</a:t>
            </a:r>
            <a:endParaRPr b="0" i="0" sz="1400" u="none" cap="none" strike="noStrike">
              <a:solidFill>
                <a:srgbClr val="000000"/>
              </a:solidFill>
              <a:latin typeface="Arial"/>
              <a:ea typeface="Arial"/>
              <a:cs typeface="Arial"/>
              <a:sym typeface="Arial"/>
            </a:endParaRPr>
          </a:p>
        </p:txBody>
      </p:sp>
      <p:sp>
        <p:nvSpPr>
          <p:cNvPr id="633" name="Google Shape;633;p20"/>
          <p:cNvSpPr/>
          <p:nvPr/>
        </p:nvSpPr>
        <p:spPr>
          <a:xfrm>
            <a:off x="92873" y="966469"/>
            <a:ext cx="1106877" cy="337643"/>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cxnSp>
        <p:nvCxnSpPr>
          <p:cNvPr id="634" name="Google Shape;634;p20"/>
          <p:cNvCxnSpPr/>
          <p:nvPr/>
        </p:nvCxnSpPr>
        <p:spPr>
          <a:xfrm>
            <a:off x="2084800" y="4327544"/>
            <a:ext cx="2664000" cy="0"/>
          </a:xfrm>
          <a:prstGeom prst="straightConnector1">
            <a:avLst/>
          </a:prstGeom>
          <a:noFill/>
          <a:ln cap="flat" cmpd="sng" w="9525">
            <a:solidFill>
              <a:schemeClr val="dk1"/>
            </a:solidFill>
            <a:prstDash val="solid"/>
            <a:round/>
            <a:headEnd len="sm" w="sm" type="none"/>
            <a:tailEnd len="sm" w="sm" type="none"/>
          </a:ln>
        </p:spPr>
      </p:cxnSp>
      <p:cxnSp>
        <p:nvCxnSpPr>
          <p:cNvPr id="635" name="Google Shape;635;p20"/>
          <p:cNvCxnSpPr/>
          <p:nvPr/>
        </p:nvCxnSpPr>
        <p:spPr>
          <a:xfrm>
            <a:off x="2084800" y="4816808"/>
            <a:ext cx="2664000" cy="0"/>
          </a:xfrm>
          <a:prstGeom prst="straightConnector1">
            <a:avLst/>
          </a:prstGeom>
          <a:noFill/>
          <a:ln cap="flat" cmpd="sng" w="9525">
            <a:solidFill>
              <a:schemeClr val="dk1"/>
            </a:solidFill>
            <a:prstDash val="solid"/>
            <a:round/>
            <a:headEnd len="sm" w="sm" type="none"/>
            <a:tailEnd len="sm" w="sm" type="none"/>
          </a:ln>
        </p:spPr>
      </p:cxnSp>
      <p:cxnSp>
        <p:nvCxnSpPr>
          <p:cNvPr id="636" name="Google Shape;636;p20"/>
          <p:cNvCxnSpPr/>
          <p:nvPr/>
        </p:nvCxnSpPr>
        <p:spPr>
          <a:xfrm>
            <a:off x="2084800" y="5342684"/>
            <a:ext cx="2664000" cy="0"/>
          </a:xfrm>
          <a:prstGeom prst="straightConnector1">
            <a:avLst/>
          </a:prstGeom>
          <a:noFill/>
          <a:ln cap="flat" cmpd="sng" w="9525">
            <a:solidFill>
              <a:schemeClr val="dk1"/>
            </a:solidFill>
            <a:prstDash val="solid"/>
            <a:round/>
            <a:headEnd len="sm" w="sm" type="none"/>
            <a:tailEnd len="sm" w="sm" type="none"/>
          </a:ln>
        </p:spPr>
      </p:cxnSp>
      <p:cxnSp>
        <p:nvCxnSpPr>
          <p:cNvPr id="637" name="Google Shape;637;p20"/>
          <p:cNvCxnSpPr/>
          <p:nvPr/>
        </p:nvCxnSpPr>
        <p:spPr>
          <a:xfrm>
            <a:off x="2084800" y="5821029"/>
            <a:ext cx="2664000" cy="0"/>
          </a:xfrm>
          <a:prstGeom prst="straightConnector1">
            <a:avLst/>
          </a:prstGeom>
          <a:noFill/>
          <a:ln cap="flat" cmpd="sng" w="9525">
            <a:solidFill>
              <a:schemeClr val="dk1"/>
            </a:solidFill>
            <a:prstDash val="solid"/>
            <a:round/>
            <a:headEnd len="sm" w="sm" type="none"/>
            <a:tailEnd len="sm" w="sm" type="none"/>
          </a:ln>
        </p:spPr>
      </p:cxnSp>
      <p:cxnSp>
        <p:nvCxnSpPr>
          <p:cNvPr id="638" name="Google Shape;638;p20"/>
          <p:cNvCxnSpPr/>
          <p:nvPr/>
        </p:nvCxnSpPr>
        <p:spPr>
          <a:xfrm>
            <a:off x="2084800" y="6375679"/>
            <a:ext cx="2664000" cy="0"/>
          </a:xfrm>
          <a:prstGeom prst="straightConnector1">
            <a:avLst/>
          </a:prstGeom>
          <a:noFill/>
          <a:ln cap="flat" cmpd="sng" w="9525">
            <a:solidFill>
              <a:schemeClr val="dk1"/>
            </a:solidFill>
            <a:prstDash val="solid"/>
            <a:round/>
            <a:headEnd len="sm" w="sm" type="none"/>
            <a:tailEnd len="sm" w="sm" type="none"/>
          </a:ln>
        </p:spPr>
      </p:cxnSp>
      <p:sp>
        <p:nvSpPr>
          <p:cNvPr id="639" name="Google Shape;639;p20"/>
          <p:cNvSpPr/>
          <p:nvPr/>
        </p:nvSpPr>
        <p:spPr>
          <a:xfrm>
            <a:off x="99121" y="86898"/>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Meiryo"/>
              <a:buNone/>
            </a:pPr>
            <a:r>
              <a:rPr b="1" i="0" lang="ja-JP" sz="1100" u="none" cap="none" strike="noStrike">
                <a:solidFill>
                  <a:srgbClr val="FFFFFF"/>
                </a:solidFill>
                <a:latin typeface="Meiryo"/>
                <a:ea typeface="Meiryo"/>
                <a:cs typeface="Meiryo"/>
                <a:sym typeface="Meiryo"/>
              </a:rPr>
              <a:t>石見銀山</a:t>
            </a:r>
            <a:endParaRPr b="1" i="0" sz="1100" u="none" cap="none" strike="noStrike">
              <a:solidFill>
                <a:srgbClr val="FFFFFF"/>
              </a:solidFill>
              <a:latin typeface="Meiryo"/>
              <a:ea typeface="Meiryo"/>
              <a:cs typeface="Meiryo"/>
              <a:sym typeface="Meiryo"/>
            </a:endParaRPr>
          </a:p>
          <a:p>
            <a:pPr indent="0" lvl="0" marL="0" marR="0" rtl="0" algn="ctr">
              <a:lnSpc>
                <a:spcPct val="100000"/>
              </a:lnSpc>
              <a:spcBef>
                <a:spcPts val="0"/>
              </a:spcBef>
              <a:spcAft>
                <a:spcPts val="0"/>
              </a:spcAft>
              <a:buClr>
                <a:srgbClr val="FFFFFF"/>
              </a:buClr>
              <a:buSzPts val="1100"/>
              <a:buFont typeface="Meiryo"/>
              <a:buNone/>
            </a:pPr>
            <a:r>
              <a:rPr b="1" i="0" lang="ja-JP" sz="1100" u="none" cap="none" strike="noStrike">
                <a:solidFill>
                  <a:srgbClr val="FFFFFF"/>
                </a:solidFill>
                <a:latin typeface="Meiryo"/>
                <a:ea typeface="Meiryo"/>
                <a:cs typeface="Meiryo"/>
                <a:sym typeface="Meiryo"/>
              </a:rPr>
              <a:t>エリア</a:t>
            </a:r>
            <a:endParaRPr b="0" i="0" sz="1400" u="none" cap="none" strike="noStrike">
              <a:solidFill>
                <a:srgbClr val="000000"/>
              </a:solidFill>
              <a:latin typeface="Arial"/>
              <a:ea typeface="Arial"/>
              <a:cs typeface="Arial"/>
              <a:sym typeface="Arial"/>
            </a:endParaRPr>
          </a:p>
        </p:txBody>
      </p:sp>
      <p:cxnSp>
        <p:nvCxnSpPr>
          <p:cNvPr id="640" name="Google Shape;640;p20"/>
          <p:cNvCxnSpPr/>
          <p:nvPr/>
        </p:nvCxnSpPr>
        <p:spPr>
          <a:xfrm>
            <a:off x="110790" y="157285"/>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641" name="Google Shape;641;p20"/>
          <p:cNvCxnSpPr/>
          <p:nvPr/>
        </p:nvCxnSpPr>
        <p:spPr>
          <a:xfrm>
            <a:off x="105369" y="643172"/>
            <a:ext cx="1102855" cy="7111"/>
          </a:xfrm>
          <a:prstGeom prst="straightConnector1">
            <a:avLst/>
          </a:prstGeom>
          <a:noFill/>
          <a:ln cap="flat" cmpd="sng" w="50800">
            <a:solidFill>
              <a:schemeClr val="lt1"/>
            </a:solidFill>
            <a:prstDash val="solid"/>
            <a:round/>
            <a:headEnd len="sm" w="sm" type="none"/>
            <a:tailEnd len="sm" w="sm" type="none"/>
          </a:ln>
        </p:spPr>
      </p:cxnSp>
      <p:sp>
        <p:nvSpPr>
          <p:cNvPr id="642" name="Google Shape;642;p20"/>
          <p:cNvSpPr txBox="1"/>
          <p:nvPr/>
        </p:nvSpPr>
        <p:spPr>
          <a:xfrm>
            <a:off x="1286288" y="154486"/>
            <a:ext cx="4559459" cy="83439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B082E"/>
              </a:buClr>
              <a:buSzPts val="2800"/>
              <a:buFont typeface="Arial"/>
              <a:buNone/>
            </a:pPr>
            <a:r>
              <a:rPr b="0" i="0" lang="ja-JP" sz="2800" u="none" cap="none" strike="noStrike">
                <a:solidFill>
                  <a:srgbClr val="0B082E"/>
                </a:solidFill>
                <a:latin typeface="Arial"/>
                <a:ea typeface="Arial"/>
                <a:cs typeface="Arial"/>
                <a:sym typeface="Arial"/>
              </a:rPr>
              <a:t>ゆり盆体験　銀さがし</a:t>
            </a:r>
            <a:endParaRPr b="0" i="0" sz="2800" u="none" cap="none" strike="noStrike">
              <a:solidFill>
                <a:srgbClr val="0B082E"/>
              </a:solidFill>
              <a:latin typeface="Arial"/>
              <a:ea typeface="Arial"/>
              <a:cs typeface="Arial"/>
              <a:sym typeface="Arial"/>
            </a:endParaRPr>
          </a:p>
          <a:p>
            <a:pPr indent="0" lvl="0" marL="0" marR="0" rtl="0" algn="l">
              <a:lnSpc>
                <a:spcPct val="90000"/>
              </a:lnSpc>
              <a:spcBef>
                <a:spcPts val="0"/>
              </a:spcBef>
              <a:spcAft>
                <a:spcPts val="0"/>
              </a:spcAft>
              <a:buClr>
                <a:srgbClr val="0B082E"/>
              </a:buClr>
              <a:buSzPts val="1800"/>
              <a:buFont typeface="Arial"/>
              <a:buNone/>
            </a:pPr>
            <a:r>
              <a:rPr b="0" i="0" lang="ja-JP" sz="1800" u="none" cap="none" strike="noStrike">
                <a:solidFill>
                  <a:srgbClr val="0B082E"/>
                </a:solidFill>
                <a:latin typeface="Arial"/>
                <a:ea typeface="Arial"/>
                <a:cs typeface="Arial"/>
                <a:sym typeface="Arial"/>
              </a:rPr>
              <a:t>（石見銀山世界遺産センター）</a:t>
            </a:r>
            <a:endParaRPr b="0" i="0" sz="1800" u="none" cap="none" strike="noStrike">
              <a:solidFill>
                <a:srgbClr val="0B082E"/>
              </a:solidFill>
              <a:latin typeface="Arial"/>
              <a:ea typeface="Arial"/>
              <a:cs typeface="Arial"/>
              <a:sym typeface="Arial"/>
            </a:endParaRPr>
          </a:p>
        </p:txBody>
      </p:sp>
      <p:sp>
        <p:nvSpPr>
          <p:cNvPr id="643" name="Google Shape;643;p20"/>
          <p:cNvSpPr txBox="1"/>
          <p:nvPr/>
        </p:nvSpPr>
        <p:spPr>
          <a:xfrm>
            <a:off x="2307775" y="4434037"/>
            <a:ext cx="186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約30分</a:t>
            </a:r>
            <a:endParaRPr b="0" i="0" sz="1100" u="none" cap="none" strike="noStrike">
              <a:solidFill>
                <a:srgbClr val="000000"/>
              </a:solidFill>
              <a:latin typeface="Arial"/>
              <a:ea typeface="Arial"/>
              <a:cs typeface="Arial"/>
              <a:sym typeface="Arial"/>
            </a:endParaRPr>
          </a:p>
        </p:txBody>
      </p:sp>
      <p:sp>
        <p:nvSpPr>
          <p:cNvPr id="644" name="Google Shape;644;p20"/>
          <p:cNvSpPr txBox="1"/>
          <p:nvPr/>
        </p:nvSpPr>
        <p:spPr>
          <a:xfrm>
            <a:off x="2084800" y="5908464"/>
            <a:ext cx="242339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石見銀山世界遺産センター</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0854-89-0183</a:t>
            </a:r>
            <a:endParaRPr b="0" i="0" sz="2400" u="none" cap="none" strike="noStrike">
              <a:solidFill>
                <a:srgbClr val="000000"/>
              </a:solidFill>
              <a:latin typeface="Arial"/>
              <a:ea typeface="Arial"/>
              <a:cs typeface="Arial"/>
              <a:sym typeface="Arial"/>
            </a:endParaRPr>
          </a:p>
        </p:txBody>
      </p:sp>
      <p:sp>
        <p:nvSpPr>
          <p:cNvPr id="645" name="Google Shape;645;p20"/>
          <p:cNvSpPr txBox="1"/>
          <p:nvPr/>
        </p:nvSpPr>
        <p:spPr>
          <a:xfrm>
            <a:off x="2405788" y="4895077"/>
            <a:ext cx="2218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800円</a:t>
            </a:r>
            <a:endParaRPr b="0" i="0" sz="1400" u="none" cap="none" strike="noStrike">
              <a:solidFill>
                <a:srgbClr val="000000"/>
              </a:solidFill>
              <a:latin typeface="Arial"/>
              <a:ea typeface="Arial"/>
              <a:cs typeface="Arial"/>
              <a:sym typeface="Arial"/>
            </a:endParaRPr>
          </a:p>
        </p:txBody>
      </p:sp>
      <p:sp>
        <p:nvSpPr>
          <p:cNvPr id="646" name="Google Shape;646;p20"/>
          <p:cNvSpPr txBox="1"/>
          <p:nvPr/>
        </p:nvSpPr>
        <p:spPr>
          <a:xfrm>
            <a:off x="2199074" y="3885117"/>
            <a:ext cx="2733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Arial"/>
                <a:ea typeface="Arial"/>
                <a:cs typeface="Arial"/>
                <a:sym typeface="Arial"/>
              </a:rPr>
              <a:t>通年　※要予約</a:t>
            </a:r>
            <a:endParaRPr b="0" i="0" sz="1400" u="none" cap="none" strike="noStrike">
              <a:solidFill>
                <a:srgbClr val="000000"/>
              </a:solidFill>
              <a:latin typeface="Arial"/>
              <a:ea typeface="Arial"/>
              <a:cs typeface="Arial"/>
              <a:sym typeface="Arial"/>
            </a:endParaRPr>
          </a:p>
        </p:txBody>
      </p:sp>
      <p:pic>
        <p:nvPicPr>
          <p:cNvPr id="647" name="Google Shape;647;p20"/>
          <p:cNvPicPr preferRelativeResize="0"/>
          <p:nvPr/>
        </p:nvPicPr>
        <p:blipFill rotWithShape="1">
          <a:blip r:embed="rId3">
            <a:alphaModFix/>
          </a:blip>
          <a:srcRect b="0" l="0" r="0" t="0"/>
          <a:stretch/>
        </p:blipFill>
        <p:spPr>
          <a:xfrm>
            <a:off x="4624086" y="741591"/>
            <a:ext cx="3986515" cy="2963932"/>
          </a:xfrm>
          <a:prstGeom prst="rect">
            <a:avLst/>
          </a:prstGeom>
          <a:noFill/>
          <a:ln>
            <a:noFill/>
          </a:ln>
        </p:spPr>
      </p:pic>
      <p:sp>
        <p:nvSpPr>
          <p:cNvPr id="648" name="Google Shape;648;p20"/>
          <p:cNvSpPr/>
          <p:nvPr/>
        </p:nvSpPr>
        <p:spPr>
          <a:xfrm>
            <a:off x="5007875" y="4437600"/>
            <a:ext cx="6592200" cy="1703400"/>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水をはったタライの中に銀粒の入った砂があり、「ゆり盆」を使って水の中の砂をすくい、ゆすって銀を盆に残す体験で、時間内に採れた銀は全て持ち帰り可能。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　＊銀の純度は92.5％</a:t>
            </a:r>
            <a:endParaRPr b="0" i="0" sz="1400" u="none" cap="none" strike="noStrike">
              <a:solidFill>
                <a:srgbClr val="000000"/>
              </a:solidFill>
              <a:latin typeface="Arial"/>
              <a:ea typeface="Arial"/>
              <a:cs typeface="Arial"/>
              <a:sym typeface="Arial"/>
            </a:endParaRPr>
          </a:p>
        </p:txBody>
      </p:sp>
      <p:pic>
        <p:nvPicPr>
          <p:cNvPr id="649" name="Google Shape;649;p20"/>
          <p:cNvPicPr preferRelativeResize="0"/>
          <p:nvPr/>
        </p:nvPicPr>
        <p:blipFill rotWithShape="1">
          <a:blip r:embed="rId4">
            <a:alphaModFix/>
          </a:blip>
          <a:srcRect b="0" l="0" r="0" t="0"/>
          <a:stretch/>
        </p:blipFill>
        <p:spPr>
          <a:xfrm>
            <a:off x="11037489" y="0"/>
            <a:ext cx="910910" cy="811898"/>
          </a:xfrm>
          <a:prstGeom prst="rect">
            <a:avLst/>
          </a:prstGeom>
          <a:noFill/>
          <a:ln>
            <a:noFill/>
          </a:ln>
        </p:spPr>
      </p:pic>
      <p:sp>
        <p:nvSpPr>
          <p:cNvPr id="650" name="Google Shape;650;p20"/>
          <p:cNvSpPr/>
          <p:nvPr/>
        </p:nvSpPr>
        <p:spPr>
          <a:xfrm>
            <a:off x="8962401" y="1675430"/>
            <a:ext cx="2438556" cy="2227755"/>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p:txBody>
      </p:sp>
      <p:sp>
        <p:nvSpPr>
          <p:cNvPr id="651" name="Google Shape;651;p20"/>
          <p:cNvSpPr txBox="1"/>
          <p:nvPr/>
        </p:nvSpPr>
        <p:spPr>
          <a:xfrm>
            <a:off x="8870420" y="1791920"/>
            <a:ext cx="2559580" cy="15081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□■□備考□■□</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・要予約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　(当日の場合は要相談)</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・１名様から対応可</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・団体対応可</a:t>
            </a:r>
            <a:r>
              <a:rPr b="0" i="0" lang="ja-JP" sz="1400" u="none" cap="none" strike="noStrike">
                <a:solidFill>
                  <a:srgbClr val="FF0000"/>
                </a:solidFill>
                <a:latin typeface="Arial"/>
                <a:ea typeface="Arial"/>
                <a:cs typeface="Arial"/>
                <a:sym typeface="Arial"/>
              </a:rPr>
              <a:t>（要相談）</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・最高人数10名/回</a:t>
            </a:r>
            <a:endParaRPr b="0" i="0" sz="1600" u="none" cap="none" strike="noStrike">
              <a:solidFill>
                <a:srgbClr val="000000"/>
              </a:solidFill>
              <a:latin typeface="Arial"/>
              <a:ea typeface="Arial"/>
              <a:cs typeface="Arial"/>
              <a:sym typeface="Arial"/>
            </a:endParaRPr>
          </a:p>
        </p:txBody>
      </p:sp>
      <p:sp>
        <p:nvSpPr>
          <p:cNvPr id="652" name="Google Shape;652;p20"/>
          <p:cNvSpPr/>
          <p:nvPr/>
        </p:nvSpPr>
        <p:spPr>
          <a:xfrm>
            <a:off x="125511" y="1376697"/>
            <a:ext cx="1082713" cy="344754"/>
          </a:xfrm>
          <a:prstGeom prst="rect">
            <a:avLst/>
          </a:prstGeom>
          <a:solidFill>
            <a:srgbClr val="FF0000"/>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1" i="0" sz="1200" u="none" cap="none" strike="noStrike">
              <a:solidFill>
                <a:srgbClr val="FFFFFF"/>
              </a:solidFill>
              <a:latin typeface="Gill Sans"/>
              <a:ea typeface="Gill Sans"/>
              <a:cs typeface="Gill Sans"/>
              <a:sym typeface="Gill Sans"/>
            </a:endParaRPr>
          </a:p>
        </p:txBody>
      </p:sp>
      <p:pic>
        <p:nvPicPr>
          <p:cNvPr id="653" name="Google Shape;653;p20"/>
          <p:cNvPicPr preferRelativeResize="0"/>
          <p:nvPr/>
        </p:nvPicPr>
        <p:blipFill rotWithShape="1">
          <a:blip r:embed="rId5">
            <a:alphaModFix/>
          </a:blip>
          <a:srcRect b="0" l="0" r="0" t="0"/>
          <a:stretch/>
        </p:blipFill>
        <p:spPr>
          <a:xfrm>
            <a:off x="1534629" y="1386364"/>
            <a:ext cx="2947133" cy="2210350"/>
          </a:xfrm>
          <a:prstGeom prst="rect">
            <a:avLst/>
          </a:prstGeom>
          <a:noFill/>
          <a:ln>
            <a:noFill/>
          </a:ln>
        </p:spPr>
      </p:pic>
      <p:sp>
        <p:nvSpPr>
          <p:cNvPr id="654" name="Google Shape;654;p20"/>
          <p:cNvSpPr txBox="1"/>
          <p:nvPr/>
        </p:nvSpPr>
        <p:spPr>
          <a:xfrm>
            <a:off x="2091770" y="5336087"/>
            <a:ext cx="2785030"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有・約400台（無料）</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000000"/>
                </a:solidFill>
                <a:latin typeface="Arial"/>
                <a:ea typeface="Arial"/>
                <a:cs typeface="Arial"/>
                <a:sym typeface="Arial"/>
              </a:rPr>
              <a:t>※バス駐車可：要予約</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Gill Sans"/>
              <a:buNone/>
            </a:pPr>
            <a:r>
              <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1"/>
          <p:cNvSpPr txBox="1"/>
          <p:nvPr>
            <p:ph idx="4294967295" type="title"/>
          </p:nvPr>
        </p:nvSpPr>
        <p:spPr>
          <a:xfrm>
            <a:off x="1245205" y="215227"/>
            <a:ext cx="5341938" cy="8699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400"/>
              <a:buFont typeface="Impact"/>
              <a:buNone/>
            </a:pPr>
            <a:r>
              <a:rPr b="1" lang="ja-JP" sz="2400"/>
              <a:t>石見銀山観光ワンコインガイド</a:t>
            </a:r>
            <a:br>
              <a:rPr b="1" lang="ja-JP" sz="2400"/>
            </a:br>
            <a:r>
              <a:rPr b="1" lang="ja-JP" sz="1800"/>
              <a:t>（龍源寺間歩コース、大森町並みコース）</a:t>
            </a:r>
            <a:endParaRPr b="1" sz="2400"/>
          </a:p>
        </p:txBody>
      </p:sp>
      <p:sp>
        <p:nvSpPr>
          <p:cNvPr id="661" name="Google Shape;661;p21"/>
          <p:cNvSpPr/>
          <p:nvPr/>
        </p:nvSpPr>
        <p:spPr>
          <a:xfrm>
            <a:off x="282946" y="4087024"/>
            <a:ext cx="1450320" cy="334852"/>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662" name="Google Shape;662;p21"/>
          <p:cNvSpPr/>
          <p:nvPr/>
        </p:nvSpPr>
        <p:spPr>
          <a:xfrm>
            <a:off x="282946" y="4938202"/>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sp>
        <p:nvSpPr>
          <p:cNvPr id="663" name="Google Shape;663;p21"/>
          <p:cNvSpPr/>
          <p:nvPr/>
        </p:nvSpPr>
        <p:spPr>
          <a:xfrm>
            <a:off x="269007" y="4510476"/>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664" name="Google Shape;664;p21"/>
          <p:cNvSpPr/>
          <p:nvPr/>
        </p:nvSpPr>
        <p:spPr>
          <a:xfrm>
            <a:off x="269006" y="3597653"/>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665" name="Google Shape;665;p21"/>
          <p:cNvSpPr/>
          <p:nvPr/>
        </p:nvSpPr>
        <p:spPr>
          <a:xfrm>
            <a:off x="282946" y="5390792"/>
            <a:ext cx="1450320" cy="34115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集合場所</a:t>
            </a:r>
            <a:endParaRPr b="0" i="0" sz="1400" u="none" cap="none" strike="noStrike">
              <a:solidFill>
                <a:srgbClr val="000000"/>
              </a:solidFill>
              <a:latin typeface="Arial"/>
              <a:ea typeface="Arial"/>
              <a:cs typeface="Arial"/>
              <a:sym typeface="Arial"/>
            </a:endParaRPr>
          </a:p>
        </p:txBody>
      </p:sp>
      <p:sp>
        <p:nvSpPr>
          <p:cNvPr id="666" name="Google Shape;666;p21"/>
          <p:cNvSpPr/>
          <p:nvPr/>
        </p:nvSpPr>
        <p:spPr>
          <a:xfrm>
            <a:off x="269006" y="5843872"/>
            <a:ext cx="146426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sp>
        <p:nvSpPr>
          <p:cNvPr id="667" name="Google Shape;667;p21"/>
          <p:cNvSpPr/>
          <p:nvPr/>
        </p:nvSpPr>
        <p:spPr>
          <a:xfrm>
            <a:off x="3928350" y="3416175"/>
            <a:ext cx="2110200" cy="3078300"/>
          </a:xfrm>
          <a:prstGeom prst="foldedCorner">
            <a:avLst>
              <a:gd fmla="val 8809"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668" name="Google Shape;668;p21"/>
          <p:cNvPicPr preferRelativeResize="0"/>
          <p:nvPr/>
        </p:nvPicPr>
        <p:blipFill rotWithShape="1">
          <a:blip r:embed="rId3">
            <a:alphaModFix/>
          </a:blip>
          <a:srcRect b="0" l="0" r="0" t="0"/>
          <a:stretch/>
        </p:blipFill>
        <p:spPr>
          <a:xfrm>
            <a:off x="8405352" y="2943021"/>
            <a:ext cx="3017782" cy="518205"/>
          </a:xfrm>
          <a:prstGeom prst="rect">
            <a:avLst/>
          </a:prstGeom>
          <a:noFill/>
          <a:ln>
            <a:noFill/>
          </a:ln>
        </p:spPr>
      </p:pic>
      <p:sp>
        <p:nvSpPr>
          <p:cNvPr id="669" name="Google Shape;669;p21"/>
          <p:cNvSpPr txBox="1"/>
          <p:nvPr/>
        </p:nvSpPr>
        <p:spPr>
          <a:xfrm>
            <a:off x="1925291" y="3613443"/>
            <a:ext cx="192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通年</a:t>
            </a:r>
            <a:endParaRPr b="0" i="0" sz="1400" u="none" cap="none" strike="noStrike">
              <a:solidFill>
                <a:srgbClr val="000000"/>
              </a:solidFill>
              <a:latin typeface="Arial"/>
              <a:ea typeface="Arial"/>
              <a:cs typeface="Arial"/>
              <a:sym typeface="Arial"/>
            </a:endParaRPr>
          </a:p>
        </p:txBody>
      </p:sp>
      <p:cxnSp>
        <p:nvCxnSpPr>
          <p:cNvPr id="670" name="Google Shape;670;p21"/>
          <p:cNvCxnSpPr/>
          <p:nvPr/>
        </p:nvCxnSpPr>
        <p:spPr>
          <a:xfrm>
            <a:off x="1813481" y="3994150"/>
            <a:ext cx="1920683" cy="0"/>
          </a:xfrm>
          <a:prstGeom prst="straightConnector1">
            <a:avLst/>
          </a:prstGeom>
          <a:noFill/>
          <a:ln cap="flat" cmpd="sng" w="9525">
            <a:solidFill>
              <a:schemeClr val="dk1"/>
            </a:solidFill>
            <a:prstDash val="solid"/>
            <a:round/>
            <a:headEnd len="sm" w="sm" type="none"/>
            <a:tailEnd len="sm" w="sm" type="none"/>
          </a:ln>
        </p:spPr>
      </p:cxnSp>
      <p:sp>
        <p:nvSpPr>
          <p:cNvPr id="671" name="Google Shape;671;p21"/>
          <p:cNvSpPr txBox="1"/>
          <p:nvPr/>
        </p:nvSpPr>
        <p:spPr>
          <a:xfrm>
            <a:off x="1803630" y="3980183"/>
            <a:ext cx="2218200" cy="4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500円/人</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※中学生以下無料</a:t>
            </a:r>
            <a:endParaRPr b="0" i="0" sz="1400" u="none" cap="none" strike="noStrike">
              <a:solidFill>
                <a:srgbClr val="000000"/>
              </a:solidFill>
              <a:latin typeface="Arial"/>
              <a:ea typeface="Arial"/>
              <a:cs typeface="Arial"/>
              <a:sym typeface="Arial"/>
            </a:endParaRPr>
          </a:p>
        </p:txBody>
      </p:sp>
      <p:cxnSp>
        <p:nvCxnSpPr>
          <p:cNvPr id="672" name="Google Shape;672;p21"/>
          <p:cNvCxnSpPr/>
          <p:nvPr/>
        </p:nvCxnSpPr>
        <p:spPr>
          <a:xfrm flipH="1" rot="10800000">
            <a:off x="1813481" y="4451435"/>
            <a:ext cx="1920683" cy="1"/>
          </a:xfrm>
          <a:prstGeom prst="straightConnector1">
            <a:avLst/>
          </a:prstGeom>
          <a:noFill/>
          <a:ln cap="flat" cmpd="sng" w="9525">
            <a:solidFill>
              <a:schemeClr val="dk1"/>
            </a:solidFill>
            <a:prstDash val="solid"/>
            <a:round/>
            <a:headEnd len="sm" w="sm" type="none"/>
            <a:tailEnd len="sm" w="sm" type="none"/>
          </a:ln>
        </p:spPr>
      </p:cxnSp>
      <p:sp>
        <p:nvSpPr>
          <p:cNvPr id="673" name="Google Shape;673;p21"/>
          <p:cNvSpPr txBox="1"/>
          <p:nvPr/>
        </p:nvSpPr>
        <p:spPr>
          <a:xfrm>
            <a:off x="1826787" y="4465176"/>
            <a:ext cx="194353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90分～120分</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コースにより異なります</a:t>
            </a:r>
            <a:endParaRPr b="0" i="0" sz="1400" u="none" cap="none" strike="noStrike">
              <a:solidFill>
                <a:srgbClr val="000000"/>
              </a:solidFill>
              <a:latin typeface="Arial"/>
              <a:ea typeface="Arial"/>
              <a:cs typeface="Arial"/>
              <a:sym typeface="Arial"/>
            </a:endParaRPr>
          </a:p>
        </p:txBody>
      </p:sp>
      <p:sp>
        <p:nvSpPr>
          <p:cNvPr id="674" name="Google Shape;674;p21"/>
          <p:cNvSpPr txBox="1"/>
          <p:nvPr/>
        </p:nvSpPr>
        <p:spPr>
          <a:xfrm>
            <a:off x="1792330" y="5816776"/>
            <a:ext cx="205360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石見銀山ガイドの会事務局</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0854-89-0120</a:t>
            </a:r>
            <a:endParaRPr b="0" i="0" sz="2000" u="none" cap="none" strike="noStrike">
              <a:solidFill>
                <a:schemeClr val="dk1"/>
              </a:solidFill>
              <a:latin typeface="Arial"/>
              <a:ea typeface="Arial"/>
              <a:cs typeface="Arial"/>
              <a:sym typeface="Arial"/>
            </a:endParaRPr>
          </a:p>
        </p:txBody>
      </p:sp>
      <p:cxnSp>
        <p:nvCxnSpPr>
          <p:cNvPr id="675" name="Google Shape;675;p21"/>
          <p:cNvCxnSpPr/>
          <p:nvPr/>
        </p:nvCxnSpPr>
        <p:spPr>
          <a:xfrm>
            <a:off x="1813481" y="4850765"/>
            <a:ext cx="1920683" cy="0"/>
          </a:xfrm>
          <a:prstGeom prst="straightConnector1">
            <a:avLst/>
          </a:prstGeom>
          <a:noFill/>
          <a:ln cap="flat" cmpd="sng" w="9525">
            <a:solidFill>
              <a:schemeClr val="dk1"/>
            </a:solidFill>
            <a:prstDash val="solid"/>
            <a:round/>
            <a:headEnd len="sm" w="sm" type="none"/>
            <a:tailEnd len="sm" w="sm" type="none"/>
          </a:ln>
        </p:spPr>
      </p:cxnSp>
      <p:cxnSp>
        <p:nvCxnSpPr>
          <p:cNvPr id="676" name="Google Shape;676;p21"/>
          <p:cNvCxnSpPr/>
          <p:nvPr/>
        </p:nvCxnSpPr>
        <p:spPr>
          <a:xfrm>
            <a:off x="1813481" y="5278871"/>
            <a:ext cx="1920683" cy="0"/>
          </a:xfrm>
          <a:prstGeom prst="straightConnector1">
            <a:avLst/>
          </a:prstGeom>
          <a:noFill/>
          <a:ln cap="flat" cmpd="sng" w="9525">
            <a:solidFill>
              <a:schemeClr val="dk1"/>
            </a:solidFill>
            <a:prstDash val="solid"/>
            <a:round/>
            <a:headEnd len="sm" w="sm" type="none"/>
            <a:tailEnd len="sm" w="sm" type="none"/>
          </a:ln>
        </p:spPr>
      </p:cxnSp>
      <p:cxnSp>
        <p:nvCxnSpPr>
          <p:cNvPr id="677" name="Google Shape;677;p21"/>
          <p:cNvCxnSpPr/>
          <p:nvPr/>
        </p:nvCxnSpPr>
        <p:spPr>
          <a:xfrm>
            <a:off x="1813481" y="5731951"/>
            <a:ext cx="1920683" cy="0"/>
          </a:xfrm>
          <a:prstGeom prst="straightConnector1">
            <a:avLst/>
          </a:prstGeom>
          <a:noFill/>
          <a:ln cap="flat" cmpd="sng" w="9525">
            <a:solidFill>
              <a:schemeClr val="dk1"/>
            </a:solidFill>
            <a:prstDash val="solid"/>
            <a:round/>
            <a:headEnd len="sm" w="sm" type="none"/>
            <a:tailEnd len="sm" w="sm" type="none"/>
          </a:ln>
        </p:spPr>
      </p:cxnSp>
      <p:cxnSp>
        <p:nvCxnSpPr>
          <p:cNvPr id="678" name="Google Shape;678;p21"/>
          <p:cNvCxnSpPr/>
          <p:nvPr/>
        </p:nvCxnSpPr>
        <p:spPr>
          <a:xfrm>
            <a:off x="1813481" y="6401551"/>
            <a:ext cx="1920683" cy="0"/>
          </a:xfrm>
          <a:prstGeom prst="straightConnector1">
            <a:avLst/>
          </a:prstGeom>
          <a:noFill/>
          <a:ln cap="flat" cmpd="sng" w="9525">
            <a:solidFill>
              <a:schemeClr val="dk1"/>
            </a:solidFill>
            <a:prstDash val="solid"/>
            <a:round/>
            <a:headEnd len="sm" w="sm" type="none"/>
            <a:tailEnd len="sm" w="sm" type="none"/>
          </a:ln>
        </p:spPr>
      </p:cxnSp>
      <p:cxnSp>
        <p:nvCxnSpPr>
          <p:cNvPr id="679" name="Google Shape;679;p21"/>
          <p:cNvCxnSpPr/>
          <p:nvPr/>
        </p:nvCxnSpPr>
        <p:spPr>
          <a:xfrm>
            <a:off x="6120928" y="0"/>
            <a:ext cx="0" cy="6858000"/>
          </a:xfrm>
          <a:prstGeom prst="straightConnector1">
            <a:avLst/>
          </a:prstGeom>
          <a:noFill/>
          <a:ln cap="flat" cmpd="sng" w="9525">
            <a:solidFill>
              <a:schemeClr val="dk1"/>
            </a:solidFill>
            <a:prstDash val="solid"/>
            <a:round/>
            <a:headEnd len="sm" w="sm" type="none"/>
            <a:tailEnd len="sm" w="sm" type="none"/>
          </a:ln>
        </p:spPr>
      </p:cxnSp>
      <p:sp>
        <p:nvSpPr>
          <p:cNvPr id="680" name="Google Shape;680;p21"/>
          <p:cNvSpPr txBox="1"/>
          <p:nvPr/>
        </p:nvSpPr>
        <p:spPr>
          <a:xfrm>
            <a:off x="7562954" y="80875"/>
            <a:ext cx="4337803" cy="8689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2400"/>
              <a:buFont typeface="Impact"/>
              <a:buNone/>
            </a:pPr>
            <a:r>
              <a:rPr b="1" i="0" lang="ja-JP" sz="2400" u="none" cap="none" strike="noStrike">
                <a:solidFill>
                  <a:schemeClr val="dk2"/>
                </a:solidFill>
                <a:latin typeface="Impact"/>
                <a:ea typeface="Impact"/>
                <a:cs typeface="Impact"/>
                <a:sym typeface="Impact"/>
              </a:rPr>
              <a:t>石見銀山貸切ガイド</a:t>
            </a:r>
            <a:endParaRPr b="1" i="0" sz="2400" u="none" cap="none" strike="noStrike">
              <a:solidFill>
                <a:schemeClr val="dk2"/>
              </a:solidFill>
              <a:latin typeface="Impact"/>
              <a:ea typeface="Impact"/>
              <a:cs typeface="Impact"/>
              <a:sym typeface="Impact"/>
            </a:endParaRPr>
          </a:p>
          <a:p>
            <a:pPr indent="0" lvl="0" marL="0" marR="0" rtl="0" algn="l">
              <a:lnSpc>
                <a:spcPct val="90000"/>
              </a:lnSpc>
              <a:spcBef>
                <a:spcPts val="0"/>
              </a:spcBef>
              <a:spcAft>
                <a:spcPts val="0"/>
              </a:spcAft>
              <a:buClr>
                <a:schemeClr val="dk2"/>
              </a:buClr>
              <a:buSzPts val="2400"/>
              <a:buFont typeface="Impact"/>
              <a:buNone/>
            </a:pPr>
            <a:r>
              <a:rPr b="1" i="0" lang="ja-JP" sz="2400" u="none" cap="none" strike="noStrike">
                <a:solidFill>
                  <a:schemeClr val="dk2"/>
                </a:solidFill>
                <a:latin typeface="Impact"/>
                <a:ea typeface="Impact"/>
                <a:cs typeface="Impact"/>
                <a:sym typeface="Impact"/>
              </a:rPr>
              <a:t>（個人・団体）</a:t>
            </a:r>
            <a:endParaRPr b="1" i="0" sz="2400" u="none" cap="none" strike="noStrike">
              <a:solidFill>
                <a:schemeClr val="dk2"/>
              </a:solidFill>
              <a:latin typeface="Impact"/>
              <a:ea typeface="Impact"/>
              <a:cs typeface="Impact"/>
              <a:sym typeface="Impact"/>
            </a:endParaRPr>
          </a:p>
          <a:p>
            <a:pPr indent="0" lvl="0" marL="0" marR="0" rtl="0" algn="l">
              <a:lnSpc>
                <a:spcPct val="90000"/>
              </a:lnSpc>
              <a:spcBef>
                <a:spcPts val="0"/>
              </a:spcBef>
              <a:spcAft>
                <a:spcPts val="0"/>
              </a:spcAft>
              <a:buClr>
                <a:schemeClr val="dk2"/>
              </a:buClr>
              <a:buSzPts val="1800"/>
              <a:buFont typeface="Impact"/>
              <a:buNone/>
            </a:pPr>
            <a:r>
              <a:rPr b="1" i="0" lang="ja-JP" sz="1800" u="none" cap="none" strike="noStrike">
                <a:solidFill>
                  <a:schemeClr val="dk2"/>
                </a:solidFill>
                <a:latin typeface="Impact"/>
                <a:ea typeface="Impact"/>
                <a:cs typeface="Impact"/>
                <a:sym typeface="Impact"/>
              </a:rPr>
              <a:t>（石見銀山ガイドの会）</a:t>
            </a:r>
            <a:endParaRPr b="1" i="0" sz="1800" u="none" cap="none" strike="noStrike">
              <a:solidFill>
                <a:schemeClr val="dk2"/>
              </a:solidFill>
              <a:latin typeface="Impact"/>
              <a:ea typeface="Impact"/>
              <a:cs typeface="Impact"/>
              <a:sym typeface="Impact"/>
            </a:endParaRPr>
          </a:p>
        </p:txBody>
      </p:sp>
      <p:sp>
        <p:nvSpPr>
          <p:cNvPr id="681" name="Google Shape;681;p21"/>
          <p:cNvSpPr/>
          <p:nvPr/>
        </p:nvSpPr>
        <p:spPr>
          <a:xfrm>
            <a:off x="6252349" y="3541837"/>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682" name="Google Shape;682;p21"/>
          <p:cNvSpPr txBox="1"/>
          <p:nvPr/>
        </p:nvSpPr>
        <p:spPr>
          <a:xfrm>
            <a:off x="8233629" y="3527400"/>
            <a:ext cx="1631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通年</a:t>
            </a:r>
            <a:endParaRPr b="0" i="0" sz="1400" u="none" cap="none" strike="noStrike">
              <a:solidFill>
                <a:srgbClr val="000000"/>
              </a:solidFill>
              <a:latin typeface="Arial"/>
              <a:ea typeface="Arial"/>
              <a:cs typeface="Arial"/>
              <a:sym typeface="Arial"/>
            </a:endParaRPr>
          </a:p>
        </p:txBody>
      </p:sp>
      <p:cxnSp>
        <p:nvCxnSpPr>
          <p:cNvPr id="683" name="Google Shape;683;p21"/>
          <p:cNvCxnSpPr/>
          <p:nvPr/>
        </p:nvCxnSpPr>
        <p:spPr>
          <a:xfrm>
            <a:off x="7796081" y="3928937"/>
            <a:ext cx="1920683" cy="0"/>
          </a:xfrm>
          <a:prstGeom prst="straightConnector1">
            <a:avLst/>
          </a:prstGeom>
          <a:noFill/>
          <a:ln cap="flat" cmpd="sng" w="9525">
            <a:solidFill>
              <a:schemeClr val="dk1"/>
            </a:solidFill>
            <a:prstDash val="solid"/>
            <a:round/>
            <a:headEnd len="sm" w="sm" type="none"/>
            <a:tailEnd len="sm" w="sm" type="none"/>
          </a:ln>
        </p:spPr>
      </p:cxnSp>
      <p:sp>
        <p:nvSpPr>
          <p:cNvPr id="684" name="Google Shape;684;p21"/>
          <p:cNvSpPr/>
          <p:nvPr/>
        </p:nvSpPr>
        <p:spPr>
          <a:xfrm>
            <a:off x="6252146" y="4010091"/>
            <a:ext cx="1450320" cy="334852"/>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cxnSp>
        <p:nvCxnSpPr>
          <p:cNvPr id="685" name="Google Shape;685;p21"/>
          <p:cNvCxnSpPr/>
          <p:nvPr/>
        </p:nvCxnSpPr>
        <p:spPr>
          <a:xfrm flipH="1" rot="10800000">
            <a:off x="7774625" y="4508203"/>
            <a:ext cx="1920683" cy="1"/>
          </a:xfrm>
          <a:prstGeom prst="straightConnector1">
            <a:avLst/>
          </a:prstGeom>
          <a:noFill/>
          <a:ln cap="flat" cmpd="sng" w="9525">
            <a:solidFill>
              <a:schemeClr val="dk1"/>
            </a:solidFill>
            <a:prstDash val="solid"/>
            <a:round/>
            <a:headEnd len="sm" w="sm" type="none"/>
            <a:tailEnd len="sm" w="sm" type="none"/>
          </a:ln>
        </p:spPr>
      </p:cxnSp>
      <p:sp>
        <p:nvSpPr>
          <p:cNvPr id="686" name="Google Shape;686;p21"/>
          <p:cNvSpPr/>
          <p:nvPr/>
        </p:nvSpPr>
        <p:spPr>
          <a:xfrm>
            <a:off x="6277051" y="4518735"/>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cxnSp>
        <p:nvCxnSpPr>
          <p:cNvPr id="687" name="Google Shape;687;p21"/>
          <p:cNvCxnSpPr/>
          <p:nvPr/>
        </p:nvCxnSpPr>
        <p:spPr>
          <a:xfrm flipH="1" rot="10800000">
            <a:off x="7804599" y="4868169"/>
            <a:ext cx="1920683" cy="1"/>
          </a:xfrm>
          <a:prstGeom prst="straightConnector1">
            <a:avLst/>
          </a:prstGeom>
          <a:noFill/>
          <a:ln cap="flat" cmpd="sng" w="9525">
            <a:solidFill>
              <a:schemeClr val="dk1"/>
            </a:solidFill>
            <a:prstDash val="solid"/>
            <a:round/>
            <a:headEnd len="sm" w="sm" type="none"/>
            <a:tailEnd len="sm" w="sm" type="none"/>
          </a:ln>
        </p:spPr>
      </p:cxnSp>
      <p:sp>
        <p:nvSpPr>
          <p:cNvPr id="688" name="Google Shape;688;p21"/>
          <p:cNvSpPr/>
          <p:nvPr/>
        </p:nvSpPr>
        <p:spPr>
          <a:xfrm>
            <a:off x="6277051" y="4955883"/>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cxnSp>
        <p:nvCxnSpPr>
          <p:cNvPr id="689" name="Google Shape;689;p21"/>
          <p:cNvCxnSpPr/>
          <p:nvPr/>
        </p:nvCxnSpPr>
        <p:spPr>
          <a:xfrm>
            <a:off x="7804599" y="5237390"/>
            <a:ext cx="1920683" cy="0"/>
          </a:xfrm>
          <a:prstGeom prst="straightConnector1">
            <a:avLst/>
          </a:prstGeom>
          <a:noFill/>
          <a:ln cap="flat" cmpd="sng" w="9525">
            <a:solidFill>
              <a:schemeClr val="dk1"/>
            </a:solidFill>
            <a:prstDash val="solid"/>
            <a:round/>
            <a:headEnd len="sm" w="sm" type="none"/>
            <a:tailEnd len="sm" w="sm" type="none"/>
          </a:ln>
        </p:spPr>
      </p:cxnSp>
      <p:sp>
        <p:nvSpPr>
          <p:cNvPr id="690" name="Google Shape;690;p21"/>
          <p:cNvSpPr/>
          <p:nvPr/>
        </p:nvSpPr>
        <p:spPr>
          <a:xfrm>
            <a:off x="6277051" y="5394355"/>
            <a:ext cx="1450320" cy="34115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集合場所</a:t>
            </a:r>
            <a:endParaRPr b="0" i="0" sz="1400" u="none" cap="none" strike="noStrike">
              <a:solidFill>
                <a:srgbClr val="000000"/>
              </a:solidFill>
              <a:latin typeface="Arial"/>
              <a:ea typeface="Arial"/>
              <a:cs typeface="Arial"/>
              <a:sym typeface="Arial"/>
            </a:endParaRPr>
          </a:p>
        </p:txBody>
      </p:sp>
      <p:cxnSp>
        <p:nvCxnSpPr>
          <p:cNvPr id="691" name="Google Shape;691;p21"/>
          <p:cNvCxnSpPr/>
          <p:nvPr/>
        </p:nvCxnSpPr>
        <p:spPr>
          <a:xfrm>
            <a:off x="7804599" y="5699553"/>
            <a:ext cx="1920683" cy="0"/>
          </a:xfrm>
          <a:prstGeom prst="straightConnector1">
            <a:avLst/>
          </a:prstGeom>
          <a:noFill/>
          <a:ln cap="flat" cmpd="sng" w="9525">
            <a:solidFill>
              <a:schemeClr val="dk1"/>
            </a:solidFill>
            <a:prstDash val="solid"/>
            <a:round/>
            <a:headEnd len="sm" w="sm" type="none"/>
            <a:tailEnd len="sm" w="sm" type="none"/>
          </a:ln>
        </p:spPr>
      </p:cxnSp>
      <p:sp>
        <p:nvSpPr>
          <p:cNvPr id="692" name="Google Shape;692;p21"/>
          <p:cNvSpPr txBox="1"/>
          <p:nvPr/>
        </p:nvSpPr>
        <p:spPr>
          <a:xfrm>
            <a:off x="7762551" y="3886950"/>
            <a:ext cx="2121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担当ガイド1人につき、</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3時間以内 5,000円</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以降、延長料金となります</a:t>
            </a:r>
            <a:endParaRPr b="0" i="0" sz="1400" u="none" cap="none" strike="noStrike">
              <a:solidFill>
                <a:srgbClr val="000000"/>
              </a:solidFill>
              <a:latin typeface="Arial"/>
              <a:ea typeface="Arial"/>
              <a:cs typeface="Arial"/>
              <a:sym typeface="Arial"/>
            </a:endParaRPr>
          </a:p>
        </p:txBody>
      </p:sp>
      <p:sp>
        <p:nvSpPr>
          <p:cNvPr id="693" name="Google Shape;693;p21"/>
          <p:cNvSpPr txBox="1"/>
          <p:nvPr/>
        </p:nvSpPr>
        <p:spPr>
          <a:xfrm>
            <a:off x="7702466" y="5398183"/>
            <a:ext cx="22180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ガイドコースごとに相談</a:t>
            </a:r>
            <a:endParaRPr b="0" i="0" sz="1400" u="none" cap="none" strike="noStrike">
              <a:solidFill>
                <a:srgbClr val="000000"/>
              </a:solidFill>
              <a:latin typeface="Arial"/>
              <a:ea typeface="Arial"/>
              <a:cs typeface="Arial"/>
              <a:sym typeface="Arial"/>
            </a:endParaRPr>
          </a:p>
        </p:txBody>
      </p:sp>
      <p:sp>
        <p:nvSpPr>
          <p:cNvPr id="694" name="Google Shape;694;p21"/>
          <p:cNvSpPr txBox="1"/>
          <p:nvPr/>
        </p:nvSpPr>
        <p:spPr>
          <a:xfrm>
            <a:off x="7741299" y="4546913"/>
            <a:ext cx="238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コースにより異なります</a:t>
            </a:r>
            <a:endParaRPr b="0" i="0" sz="1200" u="none" cap="none" strike="noStrike">
              <a:solidFill>
                <a:srgbClr val="000000"/>
              </a:solidFill>
              <a:latin typeface="Arial"/>
              <a:ea typeface="Arial"/>
              <a:cs typeface="Arial"/>
              <a:sym typeface="Arial"/>
            </a:endParaRPr>
          </a:p>
        </p:txBody>
      </p:sp>
      <p:sp>
        <p:nvSpPr>
          <p:cNvPr id="695" name="Google Shape;695;p21"/>
          <p:cNvSpPr txBox="1"/>
          <p:nvPr/>
        </p:nvSpPr>
        <p:spPr>
          <a:xfrm>
            <a:off x="1803633" y="5237354"/>
            <a:ext cx="22180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石見銀山公園</a:t>
            </a:r>
            <a:r>
              <a:rPr b="0" i="0" lang="ja-JP" sz="800" u="none" cap="none" strike="noStrike">
                <a:solidFill>
                  <a:schemeClr val="dk1"/>
                </a:solidFill>
                <a:latin typeface="Arial"/>
                <a:ea typeface="Arial"/>
                <a:cs typeface="Arial"/>
                <a:sym typeface="Arial"/>
              </a:rPr>
              <a:t>(龍源寺間歩コース)</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代官所前広場</a:t>
            </a:r>
            <a:r>
              <a:rPr b="0" i="0" lang="ja-JP" sz="700" u="none" cap="none" strike="noStrike">
                <a:solidFill>
                  <a:schemeClr val="dk1"/>
                </a:solidFill>
                <a:latin typeface="Arial"/>
                <a:ea typeface="Arial"/>
                <a:cs typeface="Arial"/>
                <a:sym typeface="Arial"/>
              </a:rPr>
              <a:t>(大森町町並みコース)</a:t>
            </a:r>
            <a:endParaRPr b="0" i="0" sz="1400" u="none" cap="none" strike="noStrike">
              <a:solidFill>
                <a:schemeClr val="dk1"/>
              </a:solidFill>
              <a:latin typeface="Arial"/>
              <a:ea typeface="Arial"/>
              <a:cs typeface="Arial"/>
              <a:sym typeface="Arial"/>
            </a:endParaRPr>
          </a:p>
        </p:txBody>
      </p:sp>
      <p:sp>
        <p:nvSpPr>
          <p:cNvPr id="696" name="Google Shape;696;p21"/>
          <p:cNvSpPr/>
          <p:nvPr/>
        </p:nvSpPr>
        <p:spPr>
          <a:xfrm>
            <a:off x="6277051" y="5833316"/>
            <a:ext cx="146426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sp>
        <p:nvSpPr>
          <p:cNvPr id="697" name="Google Shape;697;p21"/>
          <p:cNvSpPr txBox="1"/>
          <p:nvPr/>
        </p:nvSpPr>
        <p:spPr>
          <a:xfrm>
            <a:off x="7738139" y="5793841"/>
            <a:ext cx="205360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石見銀山ガイドの会事務局</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0854-89-0120</a:t>
            </a:r>
            <a:endParaRPr b="0" i="0" sz="2000" u="none" cap="none" strike="noStrike">
              <a:solidFill>
                <a:schemeClr val="dk1"/>
              </a:solidFill>
              <a:latin typeface="Arial"/>
              <a:ea typeface="Arial"/>
              <a:cs typeface="Arial"/>
              <a:sym typeface="Arial"/>
            </a:endParaRPr>
          </a:p>
        </p:txBody>
      </p:sp>
      <p:cxnSp>
        <p:nvCxnSpPr>
          <p:cNvPr id="698" name="Google Shape;698;p21"/>
          <p:cNvCxnSpPr/>
          <p:nvPr/>
        </p:nvCxnSpPr>
        <p:spPr>
          <a:xfrm>
            <a:off x="7783775" y="6353625"/>
            <a:ext cx="1920683" cy="0"/>
          </a:xfrm>
          <a:prstGeom prst="straightConnector1">
            <a:avLst/>
          </a:prstGeom>
          <a:noFill/>
          <a:ln cap="flat" cmpd="sng" w="9525">
            <a:solidFill>
              <a:schemeClr val="dk1"/>
            </a:solidFill>
            <a:prstDash val="solid"/>
            <a:round/>
            <a:headEnd len="sm" w="sm" type="none"/>
            <a:tailEnd len="sm" w="sm" type="none"/>
          </a:ln>
        </p:spPr>
      </p:cxnSp>
      <p:sp>
        <p:nvSpPr>
          <p:cNvPr id="699" name="Google Shape;699;p21"/>
          <p:cNvSpPr/>
          <p:nvPr/>
        </p:nvSpPr>
        <p:spPr>
          <a:xfrm>
            <a:off x="10092725" y="3663850"/>
            <a:ext cx="1727100" cy="26439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700" name="Google Shape;700;p21"/>
          <p:cNvPicPr preferRelativeResize="0"/>
          <p:nvPr/>
        </p:nvPicPr>
        <p:blipFill rotWithShape="1">
          <a:blip r:embed="rId4">
            <a:alphaModFix/>
          </a:blip>
          <a:srcRect b="0" l="0" r="0" t="0"/>
          <a:stretch/>
        </p:blipFill>
        <p:spPr>
          <a:xfrm>
            <a:off x="319107" y="1354954"/>
            <a:ext cx="2875238" cy="2061231"/>
          </a:xfrm>
          <a:prstGeom prst="rect">
            <a:avLst/>
          </a:prstGeom>
          <a:noFill/>
          <a:ln>
            <a:noFill/>
          </a:ln>
        </p:spPr>
      </p:pic>
      <p:pic>
        <p:nvPicPr>
          <p:cNvPr id="701" name="Google Shape;701;p21"/>
          <p:cNvPicPr preferRelativeResize="0"/>
          <p:nvPr/>
        </p:nvPicPr>
        <p:blipFill rotWithShape="1">
          <a:blip r:embed="rId5">
            <a:alphaModFix/>
          </a:blip>
          <a:srcRect b="0" l="0" r="0" t="0"/>
          <a:stretch/>
        </p:blipFill>
        <p:spPr>
          <a:xfrm>
            <a:off x="3350467" y="939555"/>
            <a:ext cx="2076012" cy="2205224"/>
          </a:xfrm>
          <a:prstGeom prst="rect">
            <a:avLst/>
          </a:prstGeom>
          <a:noFill/>
          <a:ln>
            <a:noFill/>
          </a:ln>
        </p:spPr>
      </p:pic>
      <p:sp>
        <p:nvSpPr>
          <p:cNvPr id="702" name="Google Shape;702;p21"/>
          <p:cNvSpPr/>
          <p:nvPr/>
        </p:nvSpPr>
        <p:spPr>
          <a:xfrm>
            <a:off x="122211" y="785629"/>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703" name="Google Shape;703;p21"/>
          <p:cNvSpPr/>
          <p:nvPr/>
        </p:nvSpPr>
        <p:spPr>
          <a:xfrm>
            <a:off x="119263" y="13814"/>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Impact"/>
                <a:ea typeface="Impact"/>
                <a:cs typeface="Impact"/>
                <a:sym typeface="Impact"/>
              </a:rPr>
              <a:t>石見銀山</a:t>
            </a:r>
            <a:endParaRPr b="1" i="0" sz="1100" u="none" cap="none" strike="noStrike">
              <a:solidFill>
                <a:schemeClr val="lt1"/>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Impact"/>
                <a:ea typeface="Impact"/>
                <a:cs typeface="Impact"/>
                <a:sym typeface="Impact"/>
              </a:rPr>
              <a:t>エリア</a:t>
            </a:r>
            <a:endParaRPr b="0" i="0" sz="1400" u="none" cap="none" strike="noStrike">
              <a:solidFill>
                <a:srgbClr val="000000"/>
              </a:solidFill>
              <a:latin typeface="Arial"/>
              <a:ea typeface="Arial"/>
              <a:cs typeface="Arial"/>
              <a:sym typeface="Arial"/>
            </a:endParaRPr>
          </a:p>
        </p:txBody>
      </p:sp>
      <p:sp>
        <p:nvSpPr>
          <p:cNvPr id="704" name="Google Shape;704;p21"/>
          <p:cNvSpPr/>
          <p:nvPr/>
        </p:nvSpPr>
        <p:spPr>
          <a:xfrm>
            <a:off x="123399" y="1079934"/>
            <a:ext cx="1098404"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cxnSp>
        <p:nvCxnSpPr>
          <p:cNvPr id="705" name="Google Shape;705;p21"/>
          <p:cNvCxnSpPr/>
          <p:nvPr/>
        </p:nvCxnSpPr>
        <p:spPr>
          <a:xfrm>
            <a:off x="124684" y="910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706" name="Google Shape;706;p21"/>
          <p:cNvCxnSpPr/>
          <p:nvPr/>
        </p:nvCxnSpPr>
        <p:spPr>
          <a:xfrm>
            <a:off x="119263" y="576906"/>
            <a:ext cx="1102855" cy="7111"/>
          </a:xfrm>
          <a:prstGeom prst="straightConnector1">
            <a:avLst/>
          </a:prstGeom>
          <a:noFill/>
          <a:ln cap="flat" cmpd="sng" w="50800">
            <a:solidFill>
              <a:schemeClr val="lt1"/>
            </a:solidFill>
            <a:prstDash val="solid"/>
            <a:round/>
            <a:headEnd len="sm" w="sm" type="none"/>
            <a:tailEnd len="sm" w="sm" type="none"/>
          </a:ln>
        </p:spPr>
      </p:cxnSp>
      <p:sp>
        <p:nvSpPr>
          <p:cNvPr id="707" name="Google Shape;707;p21"/>
          <p:cNvSpPr/>
          <p:nvPr/>
        </p:nvSpPr>
        <p:spPr>
          <a:xfrm>
            <a:off x="6277366" y="13814"/>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石見銀山</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708" name="Google Shape;708;p21"/>
          <p:cNvCxnSpPr/>
          <p:nvPr/>
        </p:nvCxnSpPr>
        <p:spPr>
          <a:xfrm>
            <a:off x="6270081" y="91019"/>
            <a:ext cx="1098619" cy="0"/>
          </a:xfrm>
          <a:prstGeom prst="straightConnector1">
            <a:avLst/>
          </a:prstGeom>
          <a:noFill/>
          <a:ln cap="flat" cmpd="sng" w="50800">
            <a:solidFill>
              <a:schemeClr val="lt1"/>
            </a:solidFill>
            <a:prstDash val="solid"/>
            <a:round/>
            <a:headEnd len="sm" w="sm" type="none"/>
            <a:tailEnd len="sm" w="sm" type="none"/>
          </a:ln>
        </p:spPr>
      </p:cxnSp>
      <p:cxnSp>
        <p:nvCxnSpPr>
          <p:cNvPr id="709" name="Google Shape;709;p21"/>
          <p:cNvCxnSpPr/>
          <p:nvPr/>
        </p:nvCxnSpPr>
        <p:spPr>
          <a:xfrm flipH="1" rot="10800000">
            <a:off x="6247484" y="621458"/>
            <a:ext cx="1143812" cy="7418"/>
          </a:xfrm>
          <a:prstGeom prst="straightConnector1">
            <a:avLst/>
          </a:prstGeom>
          <a:noFill/>
          <a:ln cap="flat" cmpd="sng" w="50800">
            <a:solidFill>
              <a:schemeClr val="lt1"/>
            </a:solidFill>
            <a:prstDash val="solid"/>
            <a:round/>
            <a:headEnd len="sm" w="sm" type="none"/>
            <a:tailEnd len="sm" w="sm" type="none"/>
          </a:ln>
        </p:spPr>
      </p:cxnSp>
      <p:sp>
        <p:nvSpPr>
          <p:cNvPr id="710" name="Google Shape;710;p21"/>
          <p:cNvSpPr/>
          <p:nvPr/>
        </p:nvSpPr>
        <p:spPr>
          <a:xfrm>
            <a:off x="6289632" y="1108152"/>
            <a:ext cx="1091649" cy="22536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711" name="Google Shape;711;p21"/>
          <p:cNvSpPr/>
          <p:nvPr/>
        </p:nvSpPr>
        <p:spPr>
          <a:xfrm>
            <a:off x="6277051" y="783437"/>
            <a:ext cx="1091647" cy="253236"/>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712" name="Google Shape;712;p21"/>
          <p:cNvSpPr txBox="1"/>
          <p:nvPr/>
        </p:nvSpPr>
        <p:spPr>
          <a:xfrm>
            <a:off x="3964825" y="3435775"/>
            <a:ext cx="2057400" cy="28930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□■□備考□■□</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Gill Sans"/>
                <a:ea typeface="Gill Sans"/>
                <a:cs typeface="Gill Sans"/>
                <a:sym typeface="Gill Sans"/>
              </a:rPr>
              <a:t>龍源寺間歩コース</a:t>
            </a:r>
            <a:endParaRPr b="1" i="0" sz="12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Gill Sans"/>
                <a:ea typeface="Gill Sans"/>
                <a:cs typeface="Gill Sans"/>
                <a:sym typeface="Gill Sans"/>
              </a:rPr>
              <a:t>　(所要時間約</a:t>
            </a:r>
            <a:r>
              <a:rPr b="0" i="0" lang="ja-JP" sz="1200" u="none" cap="none" strike="noStrike">
                <a:solidFill>
                  <a:schemeClr val="dk1"/>
                </a:solidFill>
                <a:latin typeface="Century"/>
                <a:ea typeface="Century"/>
                <a:cs typeface="Century"/>
                <a:sym typeface="Century"/>
              </a:rPr>
              <a:t>120</a:t>
            </a:r>
            <a:r>
              <a:rPr b="0" i="0" lang="ja-JP" sz="1200" u="none" cap="none" strike="noStrike">
                <a:solidFill>
                  <a:schemeClr val="dk1"/>
                </a:solidFill>
                <a:latin typeface="Gill Sans"/>
                <a:ea typeface="Gill Sans"/>
                <a:cs typeface="Gill Sans"/>
                <a:sym typeface="Gill Sans"/>
              </a:rPr>
              <a:t>分</a:t>
            </a:r>
            <a:endParaRPr b="0" i="0" sz="12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Gill Sans"/>
                <a:ea typeface="Gill Sans"/>
                <a:cs typeface="Gill Sans"/>
                <a:sym typeface="Gill Sans"/>
              </a:rPr>
              <a:t>　内ガイド時間は90分)</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Gill Sans"/>
                <a:ea typeface="Gill Sans"/>
                <a:cs typeface="Gill Sans"/>
                <a:sym typeface="Gill Sans"/>
              </a:rPr>
              <a:t>    出発時間</a:t>
            </a:r>
            <a:endParaRPr b="0" i="0" sz="1200" u="none" cap="none" strike="noStrike">
              <a:solidFill>
                <a:schemeClr val="dk1"/>
              </a:solidFill>
              <a:latin typeface="Century"/>
              <a:ea typeface="Century"/>
              <a:cs typeface="Century"/>
              <a:sym typeface="Century"/>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Century"/>
                <a:ea typeface="Century"/>
                <a:cs typeface="Century"/>
                <a:sym typeface="Century"/>
              </a:rPr>
              <a:t>　①10：30、②13：00</a:t>
            </a:r>
            <a:br>
              <a:rPr b="0" i="0" lang="ja-JP" sz="1200" u="none" cap="none" strike="noStrike">
                <a:solidFill>
                  <a:schemeClr val="dk1"/>
                </a:solidFill>
                <a:latin typeface="Century"/>
                <a:ea typeface="Century"/>
                <a:cs typeface="Century"/>
                <a:sym typeface="Century"/>
              </a:rPr>
            </a:br>
            <a:r>
              <a:rPr b="0" i="0" lang="ja-JP" sz="1200" u="none" cap="none" strike="noStrike">
                <a:solidFill>
                  <a:schemeClr val="dk1"/>
                </a:solidFill>
                <a:latin typeface="Century"/>
                <a:ea typeface="Century"/>
                <a:cs typeface="Century"/>
                <a:sym typeface="Century"/>
              </a:rPr>
              <a:t>　(12月～2月は①のみ)</a:t>
            </a:r>
            <a:endParaRPr b="0" i="0" sz="1200" u="none" cap="none" strike="noStrike">
              <a:solidFill>
                <a:schemeClr val="dk1"/>
              </a:solidFill>
              <a:latin typeface="Century"/>
              <a:ea typeface="Century"/>
              <a:cs typeface="Century"/>
              <a:sym typeface="Century"/>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Gill Sans"/>
                <a:ea typeface="Gill Sans"/>
                <a:cs typeface="Gill Sans"/>
                <a:sym typeface="Gill Sans"/>
              </a:rPr>
              <a:t>大森町並みコース</a:t>
            </a:r>
            <a:r>
              <a:rPr b="1" i="0" lang="ja-JP" sz="1000" u="none" cap="none" strike="noStrike">
                <a:solidFill>
                  <a:schemeClr val="dk1"/>
                </a:solidFill>
                <a:latin typeface="Gill Sans"/>
                <a:ea typeface="Gill Sans"/>
                <a:cs typeface="Gill Sans"/>
                <a:sym typeface="Gill Sans"/>
              </a:rPr>
              <a:t>（</a:t>
            </a:r>
            <a:r>
              <a:rPr b="0" i="0" lang="ja-JP" sz="1000" u="none" cap="none" strike="noStrike">
                <a:solidFill>
                  <a:schemeClr val="dk1"/>
                </a:solidFill>
                <a:latin typeface="Gill Sans"/>
                <a:ea typeface="Gill Sans"/>
                <a:cs typeface="Gill Sans"/>
                <a:sym typeface="Gill Sans"/>
              </a:rPr>
              <a:t>要予約）</a:t>
            </a:r>
            <a:endParaRPr b="1" i="0" sz="12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Gill Sans"/>
                <a:ea typeface="Gill Sans"/>
                <a:cs typeface="Gill Sans"/>
                <a:sym typeface="Gill Sans"/>
              </a:rPr>
              <a:t>　(所要時間約</a:t>
            </a:r>
            <a:r>
              <a:rPr b="0" i="0" lang="ja-JP" sz="1200" u="none" cap="none" strike="noStrike">
                <a:solidFill>
                  <a:schemeClr val="dk1"/>
                </a:solidFill>
                <a:latin typeface="Century"/>
                <a:ea typeface="Century"/>
                <a:cs typeface="Century"/>
                <a:sym typeface="Century"/>
              </a:rPr>
              <a:t>90</a:t>
            </a:r>
            <a:r>
              <a:rPr b="0" i="0" lang="ja-JP" sz="1200" u="none" cap="none" strike="noStrike">
                <a:solidFill>
                  <a:schemeClr val="dk1"/>
                </a:solidFill>
                <a:latin typeface="Gill Sans"/>
                <a:ea typeface="Gill Sans"/>
                <a:cs typeface="Gill Sans"/>
                <a:sym typeface="Gill Sans"/>
              </a:rPr>
              <a:t>分)</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Gill Sans"/>
                <a:ea typeface="Gill Sans"/>
                <a:cs typeface="Gill Sans"/>
                <a:sym typeface="Gill Sans"/>
              </a:rPr>
              <a:t>　出発時間①</a:t>
            </a:r>
            <a:r>
              <a:rPr b="0" i="0" lang="ja-JP" sz="1200" u="none" cap="none" strike="noStrike">
                <a:solidFill>
                  <a:schemeClr val="dk1"/>
                </a:solidFill>
                <a:latin typeface="Century"/>
                <a:ea typeface="Century"/>
                <a:cs typeface="Century"/>
                <a:sym typeface="Century"/>
              </a:rPr>
              <a:t>10：30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Gill Sans"/>
                <a:ea typeface="Gill Sans"/>
                <a:cs typeface="Gill Sans"/>
                <a:sym typeface="Gill Sans"/>
              </a:rPr>
              <a:t>※間歩等の有料施設の入場料が別途必要です。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Gill Sans"/>
                <a:ea typeface="Gill Sans"/>
                <a:cs typeface="Gill Sans"/>
                <a:sym typeface="Gill Sans"/>
              </a:rPr>
              <a:t>※バス駐車場についての予約</a:t>
            </a:r>
            <a:endParaRPr b="0" i="0" sz="11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Gill Sans"/>
                <a:ea typeface="Gill Sans"/>
                <a:cs typeface="Gill Sans"/>
                <a:sym typeface="Gill Sans"/>
              </a:rPr>
              <a:t>　は（一社）大田市観光協会</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Gill Sans"/>
              <a:ea typeface="Gill Sans"/>
              <a:cs typeface="Gill Sans"/>
              <a:sym typeface="Gill Sans"/>
            </a:endParaRPr>
          </a:p>
        </p:txBody>
      </p:sp>
      <p:sp>
        <p:nvSpPr>
          <p:cNvPr id="713" name="Google Shape;713;p21"/>
          <p:cNvSpPr txBox="1"/>
          <p:nvPr/>
        </p:nvSpPr>
        <p:spPr>
          <a:xfrm>
            <a:off x="10126725" y="3740975"/>
            <a:ext cx="17271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□■□備考□■□</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・龍源寺間歩内のみの　ガイドも対応可。</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・担当ガイド1人に</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つき１0名以内</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・１週間前までに</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要予約</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1" i="0" lang="ja-JP" sz="1200" u="none" cap="none" strike="noStrike">
                <a:solidFill>
                  <a:srgbClr val="FF0000"/>
                </a:solidFill>
                <a:latin typeface="Arial"/>
                <a:ea typeface="Arial"/>
                <a:cs typeface="Arial"/>
                <a:sym typeface="Arial"/>
              </a:rPr>
              <a:t>※英語対応可</a:t>
            </a:r>
            <a:endParaRPr b="1" i="0" sz="1200" u="none" cap="none" strike="noStrike">
              <a:solidFill>
                <a:srgbClr val="FF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1" i="0" lang="ja-JP" sz="1200" u="none" cap="none" strike="noStrike">
                <a:solidFill>
                  <a:srgbClr val="FF0000"/>
                </a:solidFill>
                <a:latin typeface="Arial"/>
                <a:ea typeface="Arial"/>
                <a:cs typeface="Arial"/>
                <a:sym typeface="Arial"/>
              </a:rPr>
              <a:t>　　　　（要問合せ）</a:t>
            </a:r>
            <a:endParaRPr b="1" i="0" sz="1200" u="none" cap="none" strike="noStrike">
              <a:solidFill>
                <a:srgbClr val="FF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※バス駐車場に</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ついての予約は　　（一社）</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大田市観光協会</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14" name="Google Shape;714;p21"/>
          <p:cNvSpPr txBox="1"/>
          <p:nvPr/>
        </p:nvSpPr>
        <p:spPr>
          <a:xfrm>
            <a:off x="1756726" y="4974656"/>
            <a:ext cx="212097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有(団体は予約システム利用)</a:t>
            </a:r>
            <a:endParaRPr b="0" i="0" sz="1200" u="none" cap="none" strike="noStrike">
              <a:solidFill>
                <a:schemeClr val="dk1"/>
              </a:solidFill>
              <a:latin typeface="Arial"/>
              <a:ea typeface="Arial"/>
              <a:cs typeface="Arial"/>
              <a:sym typeface="Arial"/>
            </a:endParaRPr>
          </a:p>
        </p:txBody>
      </p:sp>
      <p:sp>
        <p:nvSpPr>
          <p:cNvPr id="715" name="Google Shape;715;p21"/>
          <p:cNvSpPr txBox="1"/>
          <p:nvPr/>
        </p:nvSpPr>
        <p:spPr>
          <a:xfrm>
            <a:off x="7709539" y="4911131"/>
            <a:ext cx="337723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有(団体は予約システム利用)</a:t>
            </a:r>
            <a:endParaRPr b="0" i="0" sz="1200" u="none" cap="none" strike="noStrike">
              <a:solidFill>
                <a:schemeClr val="dk1"/>
              </a:solidFill>
              <a:latin typeface="Arial"/>
              <a:ea typeface="Arial"/>
              <a:cs typeface="Arial"/>
              <a:sym typeface="Arial"/>
            </a:endParaRPr>
          </a:p>
        </p:txBody>
      </p:sp>
      <p:pic>
        <p:nvPicPr>
          <p:cNvPr id="716" name="Google Shape;716;p21"/>
          <p:cNvPicPr preferRelativeResize="0"/>
          <p:nvPr/>
        </p:nvPicPr>
        <p:blipFill rotWithShape="1">
          <a:blip r:embed="rId6">
            <a:alphaModFix/>
          </a:blip>
          <a:srcRect b="0" l="0" r="0" t="0"/>
          <a:stretch/>
        </p:blipFill>
        <p:spPr>
          <a:xfrm>
            <a:off x="11019229" y="-4401"/>
            <a:ext cx="905999" cy="830499"/>
          </a:xfrm>
          <a:prstGeom prst="rect">
            <a:avLst/>
          </a:prstGeom>
          <a:noFill/>
          <a:ln>
            <a:noFill/>
          </a:ln>
        </p:spPr>
      </p:pic>
      <p:pic>
        <p:nvPicPr>
          <p:cNvPr id="717" name="Google Shape;717;p21"/>
          <p:cNvPicPr preferRelativeResize="0"/>
          <p:nvPr/>
        </p:nvPicPr>
        <p:blipFill rotWithShape="1">
          <a:blip r:embed="rId7">
            <a:alphaModFix/>
          </a:blip>
          <a:srcRect b="0" l="0" r="0" t="0"/>
          <a:stretch/>
        </p:blipFill>
        <p:spPr>
          <a:xfrm>
            <a:off x="11028212" y="826098"/>
            <a:ext cx="910910" cy="811898"/>
          </a:xfrm>
          <a:prstGeom prst="rect">
            <a:avLst/>
          </a:prstGeom>
          <a:noFill/>
          <a:ln>
            <a:noFill/>
          </a:ln>
        </p:spPr>
      </p:pic>
      <p:sp>
        <p:nvSpPr>
          <p:cNvPr id="718" name="Google Shape;718;p21"/>
          <p:cNvSpPr txBox="1"/>
          <p:nvPr>
            <p:ph idx="12" type="sldNum"/>
          </p:nvPr>
        </p:nvSpPr>
        <p:spPr>
          <a:xfrm>
            <a:off x="8948802" y="6475633"/>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719" name="Google Shape;719;p21"/>
          <p:cNvPicPr preferRelativeResize="0"/>
          <p:nvPr/>
        </p:nvPicPr>
        <p:blipFill rotWithShape="1">
          <a:blip r:embed="rId8">
            <a:alphaModFix/>
          </a:blip>
          <a:srcRect b="0" l="0" r="0" t="0"/>
          <a:stretch/>
        </p:blipFill>
        <p:spPr>
          <a:xfrm>
            <a:off x="7619812" y="1118467"/>
            <a:ext cx="3169838" cy="23767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22"/>
          <p:cNvSpPr txBox="1"/>
          <p:nvPr>
            <p:ph idx="4294967295" type="title"/>
          </p:nvPr>
        </p:nvSpPr>
        <p:spPr>
          <a:xfrm>
            <a:off x="1458970" y="222672"/>
            <a:ext cx="4337050" cy="8683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800"/>
              <a:buFont typeface="Arial"/>
              <a:buNone/>
            </a:pPr>
            <a:r>
              <a:rPr b="1" lang="ja-JP" sz="2800">
                <a:latin typeface="Arial"/>
                <a:ea typeface="Arial"/>
                <a:cs typeface="Arial"/>
                <a:sym typeface="Arial"/>
              </a:rPr>
              <a:t>仁摩サンドミュージアム</a:t>
            </a:r>
            <a:endParaRPr/>
          </a:p>
        </p:txBody>
      </p:sp>
      <p:sp>
        <p:nvSpPr>
          <p:cNvPr id="725" name="Google Shape;725;p22"/>
          <p:cNvSpPr/>
          <p:nvPr/>
        </p:nvSpPr>
        <p:spPr>
          <a:xfrm>
            <a:off x="244675" y="3920625"/>
            <a:ext cx="1450200" cy="7695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休館日</a:t>
            </a:r>
            <a:endParaRPr b="0" i="0" sz="1400" u="none" cap="none" strike="noStrike">
              <a:solidFill>
                <a:srgbClr val="000000"/>
              </a:solidFill>
              <a:latin typeface="Arial"/>
              <a:ea typeface="Arial"/>
              <a:cs typeface="Arial"/>
              <a:sym typeface="Arial"/>
            </a:endParaRPr>
          </a:p>
        </p:txBody>
      </p:sp>
      <p:sp>
        <p:nvSpPr>
          <p:cNvPr id="726" name="Google Shape;726;p22"/>
          <p:cNvSpPr/>
          <p:nvPr/>
        </p:nvSpPr>
        <p:spPr>
          <a:xfrm>
            <a:off x="226674" y="5421175"/>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駐車場</a:t>
            </a:r>
            <a:endParaRPr b="0" i="0" sz="1400" u="none" cap="none" strike="noStrike">
              <a:solidFill>
                <a:srgbClr val="000000"/>
              </a:solidFill>
              <a:latin typeface="Arial"/>
              <a:ea typeface="Arial"/>
              <a:cs typeface="Arial"/>
              <a:sym typeface="Arial"/>
            </a:endParaRPr>
          </a:p>
        </p:txBody>
      </p:sp>
      <p:sp>
        <p:nvSpPr>
          <p:cNvPr id="727" name="Google Shape;727;p22"/>
          <p:cNvSpPr/>
          <p:nvPr/>
        </p:nvSpPr>
        <p:spPr>
          <a:xfrm>
            <a:off x="212725" y="4720450"/>
            <a:ext cx="1464300" cy="6462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728" name="Google Shape;728;p22"/>
          <p:cNvSpPr/>
          <p:nvPr/>
        </p:nvSpPr>
        <p:spPr>
          <a:xfrm>
            <a:off x="237647" y="3490791"/>
            <a:ext cx="1464300" cy="3966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開館時間</a:t>
            </a:r>
            <a:endParaRPr b="0" i="0" sz="1400" u="none" cap="none" strike="noStrike">
              <a:solidFill>
                <a:srgbClr val="000000"/>
              </a:solidFill>
              <a:latin typeface="Arial"/>
              <a:ea typeface="Arial"/>
              <a:cs typeface="Arial"/>
              <a:sym typeface="Arial"/>
            </a:endParaRPr>
          </a:p>
        </p:txBody>
      </p:sp>
      <p:sp>
        <p:nvSpPr>
          <p:cNvPr id="729" name="Google Shape;729;p22"/>
          <p:cNvSpPr/>
          <p:nvPr/>
        </p:nvSpPr>
        <p:spPr>
          <a:xfrm>
            <a:off x="226674" y="5816242"/>
            <a:ext cx="1450320" cy="34115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アクセス</a:t>
            </a:r>
            <a:endParaRPr b="0" i="0" sz="1400" u="none" cap="none" strike="noStrike">
              <a:solidFill>
                <a:srgbClr val="000000"/>
              </a:solidFill>
              <a:latin typeface="Arial"/>
              <a:ea typeface="Arial"/>
              <a:cs typeface="Arial"/>
              <a:sym typeface="Arial"/>
            </a:endParaRPr>
          </a:p>
        </p:txBody>
      </p:sp>
      <p:sp>
        <p:nvSpPr>
          <p:cNvPr id="730" name="Google Shape;730;p22"/>
          <p:cNvSpPr/>
          <p:nvPr/>
        </p:nvSpPr>
        <p:spPr>
          <a:xfrm>
            <a:off x="237643" y="6211798"/>
            <a:ext cx="146426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sp>
        <p:nvSpPr>
          <p:cNvPr id="731" name="Google Shape;731;p22"/>
          <p:cNvSpPr/>
          <p:nvPr/>
        </p:nvSpPr>
        <p:spPr>
          <a:xfrm>
            <a:off x="3896275" y="4513125"/>
            <a:ext cx="2082300" cy="18162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732" name="Google Shape;732;p22"/>
          <p:cNvCxnSpPr/>
          <p:nvPr/>
        </p:nvCxnSpPr>
        <p:spPr>
          <a:xfrm>
            <a:off x="1703559" y="3883525"/>
            <a:ext cx="1920600" cy="0"/>
          </a:xfrm>
          <a:prstGeom prst="straightConnector1">
            <a:avLst/>
          </a:prstGeom>
          <a:noFill/>
          <a:ln cap="flat" cmpd="sng" w="9525">
            <a:solidFill>
              <a:schemeClr val="dk1"/>
            </a:solidFill>
            <a:prstDash val="solid"/>
            <a:round/>
            <a:headEnd len="sm" w="sm" type="none"/>
            <a:tailEnd len="sm" w="sm" type="none"/>
          </a:ln>
        </p:spPr>
      </p:cxnSp>
      <p:sp>
        <p:nvSpPr>
          <p:cNvPr id="733" name="Google Shape;733;p22"/>
          <p:cNvSpPr txBox="1"/>
          <p:nvPr/>
        </p:nvSpPr>
        <p:spPr>
          <a:xfrm>
            <a:off x="1676988" y="3904625"/>
            <a:ext cx="2409600" cy="777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000"/>
              <a:buFont typeface="Arial"/>
              <a:buNone/>
            </a:pPr>
            <a:r>
              <a:rPr b="0" i="0" lang="ja-JP" sz="1000" u="none" cap="none" strike="noStrike">
                <a:solidFill>
                  <a:srgbClr val="222222"/>
                </a:solidFill>
                <a:highlight>
                  <a:schemeClr val="lt2"/>
                </a:highlight>
                <a:latin typeface="Arial"/>
                <a:ea typeface="Arial"/>
                <a:cs typeface="Arial"/>
                <a:sym typeface="Arial"/>
              </a:rPr>
              <a:t>水曜日（祝日の場合は翌平日）</a:t>
            </a:r>
            <a:endParaRPr b="0" i="0" sz="1000" u="none" cap="none" strike="noStrike">
              <a:solidFill>
                <a:srgbClr val="222222"/>
              </a:solidFill>
              <a:highlight>
                <a:schemeClr val="lt2"/>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ja-JP" sz="1000" u="none" cap="none" strike="noStrike">
                <a:solidFill>
                  <a:srgbClr val="222222"/>
                </a:solidFill>
                <a:highlight>
                  <a:schemeClr val="lt2"/>
                </a:highlight>
                <a:latin typeface="Arial"/>
                <a:ea typeface="Arial"/>
                <a:cs typeface="Arial"/>
                <a:sym typeface="Arial"/>
              </a:rPr>
              <a:t>※変更の場合あり　</a:t>
            </a:r>
            <a:endParaRPr b="0" i="0" sz="1000" u="none" cap="none" strike="noStrike">
              <a:solidFill>
                <a:srgbClr val="222222"/>
              </a:solidFill>
              <a:highlight>
                <a:schemeClr val="lt2"/>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ja-JP" sz="1000" u="none" cap="none" strike="noStrike">
                <a:solidFill>
                  <a:srgbClr val="222222"/>
                </a:solidFill>
                <a:highlight>
                  <a:schemeClr val="lt2"/>
                </a:highlight>
                <a:latin typeface="Arial"/>
                <a:ea typeface="Arial"/>
                <a:cs typeface="Arial"/>
                <a:sym typeface="Arial"/>
              </a:rPr>
              <a:t>年末年始</a:t>
            </a:r>
            <a:endParaRPr b="0" i="0" sz="1000" u="none" cap="none" strike="noStrike">
              <a:solidFill>
                <a:srgbClr val="222222"/>
              </a:solidFill>
              <a:highlight>
                <a:schemeClr val="lt2"/>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ja-JP" sz="1000" u="none" cap="none" strike="noStrike">
                <a:solidFill>
                  <a:srgbClr val="222222"/>
                </a:solidFill>
                <a:highlight>
                  <a:schemeClr val="lt2"/>
                </a:highlight>
                <a:latin typeface="Arial"/>
                <a:ea typeface="Arial"/>
                <a:cs typeface="Arial"/>
                <a:sym typeface="Arial"/>
              </a:rPr>
              <a:t>（詳細はHPでご確認ください。）</a:t>
            </a:r>
            <a:endParaRPr b="0" i="0" sz="1000" u="none" cap="none" strike="noStrike">
              <a:solidFill>
                <a:srgbClr val="222222"/>
              </a:solidFill>
              <a:highlight>
                <a:schemeClr val="lt2"/>
              </a:highlight>
              <a:latin typeface="Arial"/>
              <a:ea typeface="Arial"/>
              <a:cs typeface="Arial"/>
              <a:sym typeface="Arial"/>
            </a:endParaRPr>
          </a:p>
        </p:txBody>
      </p:sp>
      <p:cxnSp>
        <p:nvCxnSpPr>
          <p:cNvPr id="734" name="Google Shape;734;p22"/>
          <p:cNvCxnSpPr/>
          <p:nvPr/>
        </p:nvCxnSpPr>
        <p:spPr>
          <a:xfrm>
            <a:off x="1681909" y="4703024"/>
            <a:ext cx="1920600" cy="0"/>
          </a:xfrm>
          <a:prstGeom prst="straightConnector1">
            <a:avLst/>
          </a:prstGeom>
          <a:noFill/>
          <a:ln cap="flat" cmpd="sng" w="9525">
            <a:solidFill>
              <a:schemeClr val="dk1"/>
            </a:solidFill>
            <a:prstDash val="solid"/>
            <a:round/>
            <a:headEnd len="sm" w="sm" type="none"/>
            <a:tailEnd len="sm" w="sm" type="none"/>
          </a:ln>
        </p:spPr>
      </p:cxnSp>
      <p:sp>
        <p:nvSpPr>
          <p:cNvPr id="735" name="Google Shape;735;p22"/>
          <p:cNvSpPr txBox="1"/>
          <p:nvPr/>
        </p:nvSpPr>
        <p:spPr>
          <a:xfrm>
            <a:off x="1688925" y="4703023"/>
            <a:ext cx="21687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個人：高校生以上800円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　　　小・中学生400円</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団体：高校生以上700円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　　　小・中学生350円</a:t>
            </a:r>
            <a:endParaRPr b="0" i="0" sz="1700" u="none" cap="none" strike="noStrike">
              <a:solidFill>
                <a:srgbClr val="000000"/>
              </a:solidFill>
              <a:latin typeface="Arial"/>
              <a:ea typeface="Arial"/>
              <a:cs typeface="Arial"/>
              <a:sym typeface="Arial"/>
            </a:endParaRPr>
          </a:p>
        </p:txBody>
      </p:sp>
      <p:cxnSp>
        <p:nvCxnSpPr>
          <p:cNvPr id="736" name="Google Shape;736;p22"/>
          <p:cNvCxnSpPr/>
          <p:nvPr/>
        </p:nvCxnSpPr>
        <p:spPr>
          <a:xfrm>
            <a:off x="1748022" y="5443300"/>
            <a:ext cx="1920600" cy="0"/>
          </a:xfrm>
          <a:prstGeom prst="straightConnector1">
            <a:avLst/>
          </a:prstGeom>
          <a:noFill/>
          <a:ln cap="flat" cmpd="sng" w="9525">
            <a:solidFill>
              <a:schemeClr val="dk1"/>
            </a:solidFill>
            <a:prstDash val="solid"/>
            <a:round/>
            <a:headEnd len="sm" w="sm" type="none"/>
            <a:tailEnd len="sm" w="sm" type="none"/>
          </a:ln>
        </p:spPr>
      </p:cxnSp>
      <p:cxnSp>
        <p:nvCxnSpPr>
          <p:cNvPr id="737" name="Google Shape;737;p22"/>
          <p:cNvCxnSpPr/>
          <p:nvPr/>
        </p:nvCxnSpPr>
        <p:spPr>
          <a:xfrm>
            <a:off x="1747986" y="5811913"/>
            <a:ext cx="1920683" cy="0"/>
          </a:xfrm>
          <a:prstGeom prst="straightConnector1">
            <a:avLst/>
          </a:prstGeom>
          <a:noFill/>
          <a:ln cap="flat" cmpd="sng" w="9525">
            <a:solidFill>
              <a:schemeClr val="dk1"/>
            </a:solidFill>
            <a:prstDash val="solid"/>
            <a:round/>
            <a:headEnd len="sm" w="sm" type="none"/>
            <a:tailEnd len="sm" w="sm" type="none"/>
          </a:ln>
        </p:spPr>
      </p:cxnSp>
      <p:cxnSp>
        <p:nvCxnSpPr>
          <p:cNvPr id="738" name="Google Shape;738;p22"/>
          <p:cNvCxnSpPr/>
          <p:nvPr/>
        </p:nvCxnSpPr>
        <p:spPr>
          <a:xfrm>
            <a:off x="1757209" y="6157401"/>
            <a:ext cx="1920683" cy="0"/>
          </a:xfrm>
          <a:prstGeom prst="straightConnector1">
            <a:avLst/>
          </a:prstGeom>
          <a:noFill/>
          <a:ln cap="flat" cmpd="sng" w="9525">
            <a:solidFill>
              <a:schemeClr val="dk1"/>
            </a:solidFill>
            <a:prstDash val="solid"/>
            <a:round/>
            <a:headEnd len="sm" w="sm" type="none"/>
            <a:tailEnd len="sm" w="sm" type="none"/>
          </a:ln>
        </p:spPr>
      </p:cxnSp>
      <p:cxnSp>
        <p:nvCxnSpPr>
          <p:cNvPr id="739" name="Google Shape;739;p22"/>
          <p:cNvCxnSpPr/>
          <p:nvPr/>
        </p:nvCxnSpPr>
        <p:spPr>
          <a:xfrm>
            <a:off x="1757209" y="6636501"/>
            <a:ext cx="1920683" cy="0"/>
          </a:xfrm>
          <a:prstGeom prst="straightConnector1">
            <a:avLst/>
          </a:prstGeom>
          <a:noFill/>
          <a:ln cap="flat" cmpd="sng" w="9525">
            <a:solidFill>
              <a:schemeClr val="dk1"/>
            </a:solidFill>
            <a:prstDash val="solid"/>
            <a:round/>
            <a:headEnd len="sm" w="sm" type="none"/>
            <a:tailEnd len="sm" w="sm" type="none"/>
          </a:ln>
        </p:spPr>
      </p:cxnSp>
      <p:cxnSp>
        <p:nvCxnSpPr>
          <p:cNvPr id="740" name="Google Shape;740;p22"/>
          <p:cNvCxnSpPr/>
          <p:nvPr/>
        </p:nvCxnSpPr>
        <p:spPr>
          <a:xfrm>
            <a:off x="6120928" y="0"/>
            <a:ext cx="0" cy="6858000"/>
          </a:xfrm>
          <a:prstGeom prst="straightConnector1">
            <a:avLst/>
          </a:prstGeom>
          <a:noFill/>
          <a:ln cap="flat" cmpd="sng" w="9525">
            <a:solidFill>
              <a:schemeClr val="dk1"/>
            </a:solidFill>
            <a:prstDash val="solid"/>
            <a:round/>
            <a:headEnd len="sm" w="sm" type="none"/>
            <a:tailEnd len="sm" w="sm" type="none"/>
          </a:ln>
        </p:spPr>
      </p:cxnSp>
      <p:sp>
        <p:nvSpPr>
          <p:cNvPr id="741" name="Google Shape;741;p22"/>
          <p:cNvSpPr txBox="1"/>
          <p:nvPr/>
        </p:nvSpPr>
        <p:spPr>
          <a:xfrm>
            <a:off x="7350466" y="153740"/>
            <a:ext cx="4801094" cy="81677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2000"/>
              <a:buFont typeface="Impact"/>
              <a:buNone/>
            </a:pPr>
            <a:r>
              <a:rPr b="1" i="0" lang="ja-JP" sz="2000" u="none" cap="none" strike="noStrike">
                <a:solidFill>
                  <a:schemeClr val="dk2"/>
                </a:solidFill>
                <a:latin typeface="Impact"/>
                <a:ea typeface="Impact"/>
                <a:cs typeface="Impact"/>
                <a:sym typeface="Impact"/>
              </a:rPr>
              <a:t>ガラス工芸体験</a:t>
            </a:r>
            <a:endParaRPr b="1" i="0" sz="2000" u="none" cap="none" strike="noStrike">
              <a:solidFill>
                <a:schemeClr val="dk2"/>
              </a:solidFill>
              <a:latin typeface="Impact"/>
              <a:ea typeface="Impact"/>
              <a:cs typeface="Impact"/>
              <a:sym typeface="Impact"/>
            </a:endParaRPr>
          </a:p>
          <a:p>
            <a:pPr indent="0" lvl="0" marL="0" marR="0" rtl="0" algn="l">
              <a:lnSpc>
                <a:spcPct val="90000"/>
              </a:lnSpc>
              <a:spcBef>
                <a:spcPts val="0"/>
              </a:spcBef>
              <a:spcAft>
                <a:spcPts val="0"/>
              </a:spcAft>
              <a:buClr>
                <a:schemeClr val="dk2"/>
              </a:buClr>
              <a:buSzPts val="1600"/>
              <a:buFont typeface="Impact"/>
              <a:buNone/>
            </a:pPr>
            <a:r>
              <a:rPr b="1" i="0" lang="ja-JP" sz="1600" u="none" cap="none" strike="noStrike">
                <a:solidFill>
                  <a:schemeClr val="dk2"/>
                </a:solidFill>
                <a:latin typeface="Impact"/>
                <a:ea typeface="Impact"/>
                <a:cs typeface="Impact"/>
                <a:sym typeface="Impact"/>
              </a:rPr>
              <a:t>サンドミュージアム別館</a:t>
            </a:r>
            <a:endParaRPr b="1" i="0" sz="1600" u="none" cap="none" strike="noStrike">
              <a:solidFill>
                <a:schemeClr val="dk2"/>
              </a:solidFill>
              <a:latin typeface="Impact"/>
              <a:ea typeface="Impact"/>
              <a:cs typeface="Impact"/>
              <a:sym typeface="Impact"/>
            </a:endParaRPr>
          </a:p>
          <a:p>
            <a:pPr indent="0" lvl="0" marL="0" marR="0" rtl="0" algn="l">
              <a:lnSpc>
                <a:spcPct val="90000"/>
              </a:lnSpc>
              <a:spcBef>
                <a:spcPts val="0"/>
              </a:spcBef>
              <a:spcAft>
                <a:spcPts val="0"/>
              </a:spcAft>
              <a:buClr>
                <a:schemeClr val="dk2"/>
              </a:buClr>
              <a:buSzPts val="1600"/>
              <a:buFont typeface="Impact"/>
              <a:buNone/>
            </a:pPr>
            <a:r>
              <a:rPr b="1" i="0" lang="ja-JP" sz="1600" u="none" cap="none" strike="noStrike">
                <a:solidFill>
                  <a:schemeClr val="dk2"/>
                </a:solidFill>
                <a:latin typeface="Impact"/>
                <a:ea typeface="Impact"/>
                <a:cs typeface="Impact"/>
                <a:sym typeface="Impact"/>
              </a:rPr>
              <a:t>「ふれあい交流館」</a:t>
            </a:r>
            <a:endParaRPr b="1" i="0" sz="1600" u="none" cap="none" strike="noStrike">
              <a:solidFill>
                <a:schemeClr val="dk2"/>
              </a:solidFill>
              <a:latin typeface="Impact"/>
              <a:ea typeface="Impact"/>
              <a:cs typeface="Impact"/>
              <a:sym typeface="Impact"/>
            </a:endParaRPr>
          </a:p>
        </p:txBody>
      </p:sp>
      <p:sp>
        <p:nvSpPr>
          <p:cNvPr id="742" name="Google Shape;742;p22"/>
          <p:cNvSpPr/>
          <p:nvPr/>
        </p:nvSpPr>
        <p:spPr>
          <a:xfrm>
            <a:off x="6270081" y="3597653"/>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Gill Sans"/>
                <a:ea typeface="Gill Sans"/>
                <a:cs typeface="Gill Sans"/>
                <a:sym typeface="Gill Sans"/>
              </a:rPr>
              <a:t>体験メニュー</a:t>
            </a:r>
            <a:endParaRPr b="0" i="0" sz="1400" u="none" cap="none" strike="noStrike">
              <a:solidFill>
                <a:srgbClr val="000000"/>
              </a:solidFill>
              <a:latin typeface="Arial"/>
              <a:ea typeface="Arial"/>
              <a:cs typeface="Arial"/>
              <a:sym typeface="Arial"/>
            </a:endParaRPr>
          </a:p>
        </p:txBody>
      </p:sp>
      <p:cxnSp>
        <p:nvCxnSpPr>
          <p:cNvPr id="743" name="Google Shape;743;p22"/>
          <p:cNvCxnSpPr/>
          <p:nvPr/>
        </p:nvCxnSpPr>
        <p:spPr>
          <a:xfrm flipH="1" rot="10800000">
            <a:off x="7783776" y="3981250"/>
            <a:ext cx="2635500" cy="12900"/>
          </a:xfrm>
          <a:prstGeom prst="straightConnector1">
            <a:avLst/>
          </a:prstGeom>
          <a:noFill/>
          <a:ln cap="flat" cmpd="sng" w="9525">
            <a:solidFill>
              <a:schemeClr val="dk1"/>
            </a:solidFill>
            <a:prstDash val="solid"/>
            <a:round/>
            <a:headEnd len="sm" w="sm" type="none"/>
            <a:tailEnd len="sm" w="sm" type="none"/>
          </a:ln>
        </p:spPr>
      </p:cxnSp>
      <p:sp>
        <p:nvSpPr>
          <p:cNvPr id="744" name="Google Shape;744;p22"/>
          <p:cNvSpPr/>
          <p:nvPr/>
        </p:nvSpPr>
        <p:spPr>
          <a:xfrm>
            <a:off x="6277051" y="4087024"/>
            <a:ext cx="1450320" cy="334852"/>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cxnSp>
        <p:nvCxnSpPr>
          <p:cNvPr id="745" name="Google Shape;745;p22"/>
          <p:cNvCxnSpPr/>
          <p:nvPr/>
        </p:nvCxnSpPr>
        <p:spPr>
          <a:xfrm flipH="1" rot="10800000">
            <a:off x="7783776" y="4413061"/>
            <a:ext cx="1920683" cy="1"/>
          </a:xfrm>
          <a:prstGeom prst="straightConnector1">
            <a:avLst/>
          </a:prstGeom>
          <a:noFill/>
          <a:ln cap="flat" cmpd="sng" w="9525">
            <a:solidFill>
              <a:schemeClr val="dk1"/>
            </a:solidFill>
            <a:prstDash val="solid"/>
            <a:round/>
            <a:headEnd len="sm" w="sm" type="none"/>
            <a:tailEnd len="sm" w="sm" type="none"/>
          </a:ln>
        </p:spPr>
      </p:cxnSp>
      <p:sp>
        <p:nvSpPr>
          <p:cNvPr id="746" name="Google Shape;746;p22"/>
          <p:cNvSpPr/>
          <p:nvPr/>
        </p:nvSpPr>
        <p:spPr>
          <a:xfrm>
            <a:off x="6277051" y="4518735"/>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cxnSp>
        <p:nvCxnSpPr>
          <p:cNvPr id="747" name="Google Shape;747;p22"/>
          <p:cNvCxnSpPr/>
          <p:nvPr/>
        </p:nvCxnSpPr>
        <p:spPr>
          <a:xfrm flipH="1" rot="10800000">
            <a:off x="7804599" y="4842769"/>
            <a:ext cx="1920683" cy="1"/>
          </a:xfrm>
          <a:prstGeom prst="straightConnector1">
            <a:avLst/>
          </a:prstGeom>
          <a:noFill/>
          <a:ln cap="flat" cmpd="sng" w="9525">
            <a:solidFill>
              <a:schemeClr val="dk1"/>
            </a:solidFill>
            <a:prstDash val="solid"/>
            <a:round/>
            <a:headEnd len="sm" w="sm" type="none"/>
            <a:tailEnd len="sm" w="sm" type="none"/>
          </a:ln>
        </p:spPr>
      </p:cxnSp>
      <p:sp>
        <p:nvSpPr>
          <p:cNvPr id="748" name="Google Shape;748;p22"/>
          <p:cNvSpPr/>
          <p:nvPr/>
        </p:nvSpPr>
        <p:spPr>
          <a:xfrm>
            <a:off x="6277051" y="4955883"/>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受付時間</a:t>
            </a:r>
            <a:endParaRPr b="0" i="0" sz="1400" u="none" cap="none" strike="noStrike">
              <a:solidFill>
                <a:srgbClr val="000000"/>
              </a:solidFill>
              <a:latin typeface="Arial"/>
              <a:ea typeface="Arial"/>
              <a:cs typeface="Arial"/>
              <a:sym typeface="Arial"/>
            </a:endParaRPr>
          </a:p>
        </p:txBody>
      </p:sp>
      <p:cxnSp>
        <p:nvCxnSpPr>
          <p:cNvPr id="749" name="Google Shape;749;p22"/>
          <p:cNvCxnSpPr/>
          <p:nvPr/>
        </p:nvCxnSpPr>
        <p:spPr>
          <a:xfrm>
            <a:off x="7804599" y="5237390"/>
            <a:ext cx="1920683" cy="0"/>
          </a:xfrm>
          <a:prstGeom prst="straightConnector1">
            <a:avLst/>
          </a:prstGeom>
          <a:noFill/>
          <a:ln cap="flat" cmpd="sng" w="9525">
            <a:solidFill>
              <a:schemeClr val="dk1"/>
            </a:solidFill>
            <a:prstDash val="solid"/>
            <a:round/>
            <a:headEnd len="sm" w="sm" type="none"/>
            <a:tailEnd len="sm" w="sm" type="none"/>
          </a:ln>
        </p:spPr>
      </p:cxnSp>
      <p:sp>
        <p:nvSpPr>
          <p:cNvPr id="750" name="Google Shape;750;p22"/>
          <p:cNvSpPr/>
          <p:nvPr/>
        </p:nvSpPr>
        <p:spPr>
          <a:xfrm>
            <a:off x="6277051" y="5440285"/>
            <a:ext cx="146426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sp>
        <p:nvSpPr>
          <p:cNvPr id="751" name="Google Shape;751;p22"/>
          <p:cNvSpPr txBox="1"/>
          <p:nvPr/>
        </p:nvSpPr>
        <p:spPr>
          <a:xfrm>
            <a:off x="7764643" y="5388641"/>
            <a:ext cx="2053601"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ふれあい交流館</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0854-88-3601</a:t>
            </a:r>
            <a:endParaRPr b="0" i="0" sz="1400" u="none" cap="none" strike="noStrike">
              <a:solidFill>
                <a:srgbClr val="000000"/>
              </a:solidFill>
              <a:latin typeface="Arial"/>
              <a:ea typeface="Arial"/>
              <a:cs typeface="Arial"/>
              <a:sym typeface="Arial"/>
            </a:endParaRPr>
          </a:p>
        </p:txBody>
      </p:sp>
      <p:cxnSp>
        <p:nvCxnSpPr>
          <p:cNvPr id="752" name="Google Shape;752;p22"/>
          <p:cNvCxnSpPr/>
          <p:nvPr/>
        </p:nvCxnSpPr>
        <p:spPr>
          <a:xfrm>
            <a:off x="7804597" y="5993465"/>
            <a:ext cx="1920683" cy="0"/>
          </a:xfrm>
          <a:prstGeom prst="straightConnector1">
            <a:avLst/>
          </a:prstGeom>
          <a:noFill/>
          <a:ln cap="flat" cmpd="sng" w="9525">
            <a:solidFill>
              <a:schemeClr val="dk1"/>
            </a:solidFill>
            <a:prstDash val="solid"/>
            <a:round/>
            <a:headEnd len="sm" w="sm" type="none"/>
            <a:tailEnd len="sm" w="sm" type="none"/>
          </a:ln>
        </p:spPr>
      </p:cxnSp>
      <p:sp>
        <p:nvSpPr>
          <p:cNvPr id="753" name="Google Shape;753;p22"/>
          <p:cNvSpPr/>
          <p:nvPr/>
        </p:nvSpPr>
        <p:spPr>
          <a:xfrm>
            <a:off x="9712900" y="4023000"/>
            <a:ext cx="2140500" cy="26880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4" name="Google Shape;754;p22"/>
          <p:cNvSpPr/>
          <p:nvPr/>
        </p:nvSpPr>
        <p:spPr>
          <a:xfrm>
            <a:off x="166229" y="41219"/>
            <a:ext cx="1094382" cy="713531"/>
          </a:xfrm>
          <a:prstGeom prst="rect">
            <a:avLst/>
          </a:prstGeom>
          <a:solidFill>
            <a:srgbClr val="3B90A2"/>
          </a:solidFill>
          <a:ln cap="flat" cmpd="sng" w="12700">
            <a:solidFill>
              <a:srgbClr val="3B90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仁摩</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sp>
        <p:nvSpPr>
          <p:cNvPr id="755" name="Google Shape;755;p22"/>
          <p:cNvSpPr/>
          <p:nvPr/>
        </p:nvSpPr>
        <p:spPr>
          <a:xfrm>
            <a:off x="172055" y="1153506"/>
            <a:ext cx="1099246"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756" name="Google Shape;756;p22"/>
          <p:cNvSpPr/>
          <p:nvPr/>
        </p:nvSpPr>
        <p:spPr>
          <a:xfrm>
            <a:off x="161365" y="840722"/>
            <a:ext cx="1099246"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cxnSp>
        <p:nvCxnSpPr>
          <p:cNvPr id="757" name="Google Shape;757;p22"/>
          <p:cNvCxnSpPr/>
          <p:nvPr/>
        </p:nvCxnSpPr>
        <p:spPr>
          <a:xfrm>
            <a:off x="170251" y="94893"/>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758" name="Google Shape;758;p22"/>
          <p:cNvCxnSpPr/>
          <p:nvPr/>
        </p:nvCxnSpPr>
        <p:spPr>
          <a:xfrm flipH="1" rot="10800000">
            <a:off x="170251" y="653287"/>
            <a:ext cx="1090360" cy="1"/>
          </a:xfrm>
          <a:prstGeom prst="straightConnector1">
            <a:avLst/>
          </a:prstGeom>
          <a:noFill/>
          <a:ln cap="flat" cmpd="sng" w="50800">
            <a:solidFill>
              <a:schemeClr val="lt1"/>
            </a:solidFill>
            <a:prstDash val="solid"/>
            <a:round/>
            <a:headEnd len="sm" w="sm" type="none"/>
            <a:tailEnd len="sm" w="sm" type="none"/>
          </a:ln>
        </p:spPr>
      </p:cxnSp>
      <p:sp>
        <p:nvSpPr>
          <p:cNvPr id="759" name="Google Shape;759;p22"/>
          <p:cNvSpPr txBox="1"/>
          <p:nvPr/>
        </p:nvSpPr>
        <p:spPr>
          <a:xfrm>
            <a:off x="3869525" y="4513075"/>
            <a:ext cx="21405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　□■□備考□■□</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6基の総ガラス張りのピラミッドの館内では、1年計</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砂時計「砂暦」が悠久の時</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を刻んでいます。</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また、砂のオブジェや世界</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各地の砂の標本展示に加え</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1枚無料の砂絵が体験でき、雨の日でも楽しめます。</a:t>
            </a:r>
            <a:endParaRPr b="0" i="0" sz="1200" u="none" cap="none" strike="noStrike">
              <a:solidFill>
                <a:schemeClr val="dk1"/>
              </a:solidFill>
              <a:latin typeface="Arial"/>
              <a:ea typeface="Arial"/>
              <a:cs typeface="Arial"/>
              <a:sym typeface="Arial"/>
            </a:endParaRPr>
          </a:p>
        </p:txBody>
      </p:sp>
      <p:sp>
        <p:nvSpPr>
          <p:cNvPr id="760" name="Google Shape;760;p22"/>
          <p:cNvSpPr/>
          <p:nvPr/>
        </p:nvSpPr>
        <p:spPr>
          <a:xfrm>
            <a:off x="6264386" y="48899"/>
            <a:ext cx="1094382" cy="713531"/>
          </a:xfrm>
          <a:prstGeom prst="rect">
            <a:avLst/>
          </a:prstGeom>
          <a:solidFill>
            <a:srgbClr val="3B90A2"/>
          </a:solidFill>
          <a:ln cap="flat" cmpd="sng" w="12700">
            <a:solidFill>
              <a:srgbClr val="3B90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仁摩</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761" name="Google Shape;761;p22"/>
          <p:cNvCxnSpPr/>
          <p:nvPr/>
        </p:nvCxnSpPr>
        <p:spPr>
          <a:xfrm>
            <a:off x="6270081" y="116078"/>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762" name="Google Shape;762;p22"/>
          <p:cNvCxnSpPr/>
          <p:nvPr/>
        </p:nvCxnSpPr>
        <p:spPr>
          <a:xfrm>
            <a:off x="6270081" y="610474"/>
            <a:ext cx="1102855" cy="7111"/>
          </a:xfrm>
          <a:prstGeom prst="straightConnector1">
            <a:avLst/>
          </a:prstGeom>
          <a:noFill/>
          <a:ln cap="flat" cmpd="sng" w="50800">
            <a:solidFill>
              <a:schemeClr val="lt1"/>
            </a:solidFill>
            <a:prstDash val="solid"/>
            <a:round/>
            <a:headEnd len="sm" w="sm" type="none"/>
            <a:tailEnd len="sm" w="sm" type="none"/>
          </a:ln>
        </p:spPr>
      </p:cxnSp>
      <p:sp>
        <p:nvSpPr>
          <p:cNvPr id="763" name="Google Shape;763;p22"/>
          <p:cNvSpPr/>
          <p:nvPr/>
        </p:nvSpPr>
        <p:spPr>
          <a:xfrm>
            <a:off x="6271586" y="1176244"/>
            <a:ext cx="1086524"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764" name="Google Shape;764;p22"/>
          <p:cNvSpPr/>
          <p:nvPr/>
        </p:nvSpPr>
        <p:spPr>
          <a:xfrm>
            <a:off x="6264386" y="856986"/>
            <a:ext cx="1093846"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765" name="Google Shape;765;p22"/>
          <p:cNvSpPr txBox="1"/>
          <p:nvPr/>
        </p:nvSpPr>
        <p:spPr>
          <a:xfrm>
            <a:off x="9667600" y="4023025"/>
            <a:ext cx="2231100" cy="273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□■□備考□■□</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・バーナーワークは</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原則毎月1回第4日曜日（12月は第3日曜日）10時～/14時（定員5名予約制）</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・クリアキャンドル、サンドブラスト、フュージングは10名以上要予約</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sng" cap="none" strike="noStrike">
                <a:solidFill>
                  <a:srgbClr val="FF0000"/>
                </a:solidFill>
                <a:latin typeface="Arial"/>
                <a:ea typeface="Arial"/>
                <a:cs typeface="Arial"/>
                <a:sym typeface="Arial"/>
              </a:rPr>
              <a:t>※詳細は仁摩サンド</a:t>
            </a:r>
            <a:endParaRPr b="0" i="0" sz="12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sng" cap="none" strike="noStrike">
                <a:solidFill>
                  <a:srgbClr val="FF0000"/>
                </a:solidFill>
                <a:latin typeface="Arial"/>
                <a:ea typeface="Arial"/>
                <a:cs typeface="Arial"/>
                <a:sym typeface="Arial"/>
              </a:rPr>
              <a:t>ミュージアムHPで</a:t>
            </a:r>
            <a:endParaRPr b="0" i="0" sz="1200" u="sng"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sng" cap="none" strike="noStrike">
                <a:solidFill>
                  <a:srgbClr val="FF0000"/>
                </a:solidFill>
                <a:latin typeface="Arial"/>
                <a:ea typeface="Arial"/>
                <a:cs typeface="Arial"/>
                <a:sym typeface="Arial"/>
              </a:rPr>
              <a:t>ご確認ください。</a:t>
            </a:r>
            <a:endParaRPr b="0" i="0" sz="1200" u="sng" cap="none" strike="noStrike">
              <a:solidFill>
                <a:srgbClr val="FF0000"/>
              </a:solidFill>
              <a:latin typeface="Arial"/>
              <a:ea typeface="Arial"/>
              <a:cs typeface="Arial"/>
              <a:sym typeface="Arial"/>
            </a:endParaRPr>
          </a:p>
        </p:txBody>
      </p:sp>
      <p:sp>
        <p:nvSpPr>
          <p:cNvPr id="766" name="Google Shape;766;p22"/>
          <p:cNvSpPr txBox="1"/>
          <p:nvPr/>
        </p:nvSpPr>
        <p:spPr>
          <a:xfrm>
            <a:off x="1722725" y="6127497"/>
            <a:ext cx="1882245"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仁摩サンドミュージアム</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0854-88-3776</a:t>
            </a:r>
            <a:endParaRPr b="0" i="0" sz="1400" u="none" cap="none" strike="noStrike">
              <a:solidFill>
                <a:srgbClr val="000000"/>
              </a:solidFill>
              <a:latin typeface="Arial"/>
              <a:ea typeface="Arial"/>
              <a:cs typeface="Arial"/>
              <a:sym typeface="Arial"/>
            </a:endParaRPr>
          </a:p>
        </p:txBody>
      </p:sp>
      <p:sp>
        <p:nvSpPr>
          <p:cNvPr id="767" name="Google Shape;767;p22"/>
          <p:cNvSpPr txBox="1"/>
          <p:nvPr/>
        </p:nvSpPr>
        <p:spPr>
          <a:xfrm>
            <a:off x="7826448" y="4481352"/>
            <a:ext cx="20538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30分～</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※コースにより異なる</a:t>
            </a:r>
            <a:endParaRPr b="0" i="0" sz="1100" u="none" cap="none" strike="noStrike">
              <a:solidFill>
                <a:schemeClr val="dk1"/>
              </a:solidFill>
              <a:latin typeface="Arial"/>
              <a:ea typeface="Arial"/>
              <a:cs typeface="Arial"/>
              <a:sym typeface="Arial"/>
            </a:endParaRPr>
          </a:p>
        </p:txBody>
      </p:sp>
      <p:sp>
        <p:nvSpPr>
          <p:cNvPr id="768" name="Google Shape;768;p22"/>
          <p:cNvSpPr txBox="1"/>
          <p:nvPr/>
        </p:nvSpPr>
        <p:spPr>
          <a:xfrm>
            <a:off x="1676999" y="5487200"/>
            <a:ext cx="1882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有（バス駐車可・無料</a:t>
            </a:r>
            <a:r>
              <a:rPr b="0" i="0" lang="ja-JP" sz="1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69" name="Google Shape;769;p22"/>
          <p:cNvSpPr txBox="1"/>
          <p:nvPr/>
        </p:nvSpPr>
        <p:spPr>
          <a:xfrm>
            <a:off x="1707448" y="5852820"/>
            <a:ext cx="250628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仁摩・石見銀山ICから車で約3分</a:t>
            </a:r>
            <a:endParaRPr b="0" i="0" sz="1100" u="none" cap="none" strike="noStrike">
              <a:solidFill>
                <a:schemeClr val="dk1"/>
              </a:solidFill>
              <a:latin typeface="Arial"/>
              <a:ea typeface="Arial"/>
              <a:cs typeface="Arial"/>
              <a:sym typeface="Arial"/>
            </a:endParaRPr>
          </a:p>
        </p:txBody>
      </p:sp>
      <p:sp>
        <p:nvSpPr>
          <p:cNvPr id="770" name="Google Shape;770;p22"/>
          <p:cNvSpPr txBox="1"/>
          <p:nvPr/>
        </p:nvSpPr>
        <p:spPr>
          <a:xfrm>
            <a:off x="7836081" y="4980455"/>
            <a:ext cx="190712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9:00～15:00</a:t>
            </a:r>
            <a:endParaRPr b="0" i="0" sz="1400" u="none" cap="none" strike="noStrike">
              <a:solidFill>
                <a:schemeClr val="dk1"/>
              </a:solidFill>
              <a:latin typeface="Arial"/>
              <a:ea typeface="Arial"/>
              <a:cs typeface="Arial"/>
              <a:sym typeface="Arial"/>
            </a:endParaRPr>
          </a:p>
        </p:txBody>
      </p:sp>
      <p:pic>
        <p:nvPicPr>
          <p:cNvPr id="771" name="Google Shape;771;p22"/>
          <p:cNvPicPr preferRelativeResize="0"/>
          <p:nvPr/>
        </p:nvPicPr>
        <p:blipFill rotWithShape="1">
          <a:blip r:embed="rId3">
            <a:alphaModFix/>
          </a:blip>
          <a:srcRect b="0" l="0" r="0" t="0"/>
          <a:stretch/>
        </p:blipFill>
        <p:spPr>
          <a:xfrm>
            <a:off x="116795" y="1811549"/>
            <a:ext cx="2071215" cy="1605876"/>
          </a:xfrm>
          <a:prstGeom prst="rect">
            <a:avLst/>
          </a:prstGeom>
          <a:noFill/>
          <a:ln>
            <a:noFill/>
          </a:ln>
        </p:spPr>
      </p:pic>
      <p:sp>
        <p:nvSpPr>
          <p:cNvPr id="772" name="Google Shape;772;p22"/>
          <p:cNvSpPr txBox="1"/>
          <p:nvPr/>
        </p:nvSpPr>
        <p:spPr>
          <a:xfrm>
            <a:off x="1757212" y="3450381"/>
            <a:ext cx="2474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00" u="none" cap="none" strike="noStrike">
                <a:solidFill>
                  <a:schemeClr val="dk1"/>
                </a:solidFill>
                <a:latin typeface="Arial"/>
                <a:ea typeface="Arial"/>
                <a:cs typeface="Arial"/>
                <a:sym typeface="Arial"/>
              </a:rPr>
              <a:t>9:00～17:00※変更の場合あり</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ja-JP" sz="1000" u="none" cap="none" strike="noStrike">
                <a:solidFill>
                  <a:schemeClr val="dk1"/>
                </a:solidFill>
                <a:latin typeface="Arial"/>
                <a:ea typeface="Arial"/>
                <a:cs typeface="Arial"/>
                <a:sym typeface="Arial"/>
              </a:rPr>
              <a:t>（入館は閉館の30分前まで）</a:t>
            </a:r>
            <a:endParaRPr b="0" i="0" sz="1000" u="none" cap="none" strike="noStrike">
              <a:solidFill>
                <a:schemeClr val="dk1"/>
              </a:solidFill>
              <a:latin typeface="Arial"/>
              <a:ea typeface="Arial"/>
              <a:cs typeface="Arial"/>
              <a:sym typeface="Arial"/>
            </a:endParaRPr>
          </a:p>
        </p:txBody>
      </p:sp>
      <p:sp>
        <p:nvSpPr>
          <p:cNvPr id="773" name="Google Shape;773;p22"/>
          <p:cNvSpPr txBox="1"/>
          <p:nvPr/>
        </p:nvSpPr>
        <p:spPr>
          <a:xfrm>
            <a:off x="7727375" y="3541363"/>
            <a:ext cx="2605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バーナーワーク、サンドブラスト、クリアキャンドル、フュージング</a:t>
            </a:r>
            <a:endParaRPr b="0" i="0" sz="1200" u="none" cap="none" strike="noStrike">
              <a:solidFill>
                <a:schemeClr val="dk1"/>
              </a:solidFill>
              <a:latin typeface="Arial"/>
              <a:ea typeface="Arial"/>
              <a:cs typeface="Arial"/>
              <a:sym typeface="Arial"/>
            </a:endParaRPr>
          </a:p>
        </p:txBody>
      </p:sp>
      <p:sp>
        <p:nvSpPr>
          <p:cNvPr id="774" name="Google Shape;774;p22"/>
          <p:cNvSpPr txBox="1"/>
          <p:nvPr/>
        </p:nvSpPr>
        <p:spPr>
          <a:xfrm>
            <a:off x="7737808" y="4026768"/>
            <a:ext cx="223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1,000円～</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※コースにより異なる</a:t>
            </a:r>
            <a:endParaRPr b="0" i="0" sz="1100" u="none" cap="none" strike="noStrike">
              <a:solidFill>
                <a:schemeClr val="dk1"/>
              </a:solidFill>
              <a:latin typeface="Arial"/>
              <a:ea typeface="Arial"/>
              <a:cs typeface="Arial"/>
              <a:sym typeface="Arial"/>
            </a:endParaRPr>
          </a:p>
        </p:txBody>
      </p:sp>
      <p:pic>
        <p:nvPicPr>
          <p:cNvPr id="775" name="Google Shape;775;p22"/>
          <p:cNvPicPr preferRelativeResize="0"/>
          <p:nvPr/>
        </p:nvPicPr>
        <p:blipFill rotWithShape="1">
          <a:blip r:embed="rId4">
            <a:alphaModFix/>
          </a:blip>
          <a:srcRect b="0" l="0" r="0" t="0"/>
          <a:stretch/>
        </p:blipFill>
        <p:spPr>
          <a:xfrm>
            <a:off x="8065423" y="1037735"/>
            <a:ext cx="3473331" cy="2483687"/>
          </a:xfrm>
          <a:prstGeom prst="rect">
            <a:avLst/>
          </a:prstGeom>
          <a:noFill/>
          <a:ln>
            <a:noFill/>
          </a:ln>
        </p:spPr>
      </p:pic>
      <p:pic>
        <p:nvPicPr>
          <p:cNvPr id="776" name="Google Shape;776;p22"/>
          <p:cNvPicPr preferRelativeResize="0"/>
          <p:nvPr/>
        </p:nvPicPr>
        <p:blipFill rotWithShape="1">
          <a:blip r:embed="rId5">
            <a:alphaModFix/>
          </a:blip>
          <a:srcRect b="0" l="0" r="0" t="0"/>
          <a:stretch/>
        </p:blipFill>
        <p:spPr>
          <a:xfrm>
            <a:off x="11045999" y="786"/>
            <a:ext cx="910910" cy="811898"/>
          </a:xfrm>
          <a:prstGeom prst="rect">
            <a:avLst/>
          </a:prstGeom>
          <a:noFill/>
          <a:ln>
            <a:noFill/>
          </a:ln>
        </p:spPr>
      </p:pic>
      <p:pic>
        <p:nvPicPr>
          <p:cNvPr id="777" name="Google Shape;777;p22"/>
          <p:cNvPicPr preferRelativeResize="0"/>
          <p:nvPr/>
        </p:nvPicPr>
        <p:blipFill rotWithShape="1">
          <a:blip r:embed="rId6">
            <a:alphaModFix/>
          </a:blip>
          <a:srcRect b="0" l="0" r="0" t="0"/>
          <a:stretch/>
        </p:blipFill>
        <p:spPr>
          <a:xfrm>
            <a:off x="10919299" y="5504149"/>
            <a:ext cx="619444" cy="615550"/>
          </a:xfrm>
          <a:prstGeom prst="rect">
            <a:avLst/>
          </a:prstGeom>
          <a:noFill/>
          <a:ln>
            <a:noFill/>
          </a:ln>
        </p:spPr>
      </p:pic>
      <p:pic>
        <p:nvPicPr>
          <p:cNvPr id="778" name="Google Shape;778;p22"/>
          <p:cNvPicPr preferRelativeResize="0"/>
          <p:nvPr/>
        </p:nvPicPr>
        <p:blipFill rotWithShape="1">
          <a:blip r:embed="rId7">
            <a:alphaModFix/>
          </a:blip>
          <a:srcRect b="0" l="0" r="0" t="0"/>
          <a:stretch/>
        </p:blipFill>
        <p:spPr>
          <a:xfrm>
            <a:off x="1996314" y="886142"/>
            <a:ext cx="3799708" cy="2533139"/>
          </a:xfrm>
          <a:prstGeom prst="rect">
            <a:avLst/>
          </a:prstGeom>
          <a:noFill/>
          <a:ln>
            <a:noFill/>
          </a:ln>
        </p:spPr>
      </p:pic>
      <p:pic>
        <p:nvPicPr>
          <p:cNvPr id="779" name="Google Shape;779;p22"/>
          <p:cNvPicPr preferRelativeResize="0"/>
          <p:nvPr/>
        </p:nvPicPr>
        <p:blipFill rotWithShape="1">
          <a:blip r:embed="rId8">
            <a:alphaModFix/>
          </a:blip>
          <a:srcRect b="0" l="0" r="0" t="0"/>
          <a:stretch/>
        </p:blipFill>
        <p:spPr>
          <a:xfrm>
            <a:off x="4009475" y="2983263"/>
            <a:ext cx="1882250" cy="1411675"/>
          </a:xfrm>
          <a:prstGeom prst="rect">
            <a:avLst/>
          </a:prstGeom>
          <a:noFill/>
          <a:ln>
            <a:noFill/>
          </a:ln>
        </p:spPr>
      </p:pic>
      <p:sp>
        <p:nvSpPr>
          <p:cNvPr id="780" name="Google Shape;780;p22"/>
          <p:cNvSpPr txBox="1"/>
          <p:nvPr>
            <p:ph idx="12" type="sldNum"/>
          </p:nvPr>
        </p:nvSpPr>
        <p:spPr>
          <a:xfrm>
            <a:off x="9137489" y="6508004"/>
            <a:ext cx="2819400" cy="345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781" name="Google Shape;781;p22"/>
          <p:cNvPicPr preferRelativeResize="0"/>
          <p:nvPr/>
        </p:nvPicPr>
        <p:blipFill rotWithShape="1">
          <a:blip r:embed="rId9">
            <a:alphaModFix/>
          </a:blip>
          <a:srcRect b="0" l="0" r="0" t="0"/>
          <a:stretch/>
        </p:blipFill>
        <p:spPr>
          <a:xfrm flipH="1">
            <a:off x="6270733" y="1487143"/>
            <a:ext cx="1205804" cy="904353"/>
          </a:xfrm>
          <a:prstGeom prst="rect">
            <a:avLst/>
          </a:prstGeom>
          <a:noFill/>
          <a:ln>
            <a:noFill/>
          </a:ln>
        </p:spPr>
      </p:pic>
      <p:pic>
        <p:nvPicPr>
          <p:cNvPr id="782" name="Google Shape;782;p22"/>
          <p:cNvPicPr preferRelativeResize="0"/>
          <p:nvPr/>
        </p:nvPicPr>
        <p:blipFill rotWithShape="1">
          <a:blip r:embed="rId10">
            <a:alphaModFix/>
          </a:blip>
          <a:srcRect b="0" l="0" r="0" t="0"/>
          <a:stretch/>
        </p:blipFill>
        <p:spPr>
          <a:xfrm>
            <a:off x="6692255" y="2468200"/>
            <a:ext cx="1276650" cy="991461"/>
          </a:xfrm>
          <a:prstGeom prst="rect">
            <a:avLst/>
          </a:prstGeom>
          <a:noFill/>
          <a:ln>
            <a:noFill/>
          </a:ln>
        </p:spPr>
      </p:pic>
      <p:pic>
        <p:nvPicPr>
          <p:cNvPr id="783" name="Google Shape;783;p22"/>
          <p:cNvPicPr preferRelativeResize="0"/>
          <p:nvPr/>
        </p:nvPicPr>
        <p:blipFill rotWithShape="1">
          <a:blip r:embed="rId11">
            <a:alphaModFix/>
          </a:blip>
          <a:srcRect b="0" l="0" r="0" t="0"/>
          <a:stretch/>
        </p:blipFill>
        <p:spPr>
          <a:xfrm>
            <a:off x="6384251" y="5897601"/>
            <a:ext cx="1215333" cy="91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
          <p:cNvPicPr preferRelativeResize="0"/>
          <p:nvPr/>
        </p:nvPicPr>
        <p:blipFill rotWithShape="1">
          <a:blip r:embed="rId3">
            <a:alphaModFix/>
          </a:blip>
          <a:srcRect b="0" l="0" r="0" t="0"/>
          <a:stretch/>
        </p:blipFill>
        <p:spPr>
          <a:xfrm>
            <a:off x="5476198" y="1"/>
            <a:ext cx="6394402" cy="6394402"/>
          </a:xfrm>
          <a:prstGeom prst="rect">
            <a:avLst/>
          </a:prstGeom>
          <a:noFill/>
          <a:ln>
            <a:noFill/>
          </a:ln>
        </p:spPr>
      </p:pic>
      <p:sp>
        <p:nvSpPr>
          <p:cNvPr id="204" name="Google Shape;204;p2"/>
          <p:cNvSpPr/>
          <p:nvPr/>
        </p:nvSpPr>
        <p:spPr>
          <a:xfrm>
            <a:off x="4548689" y="1446874"/>
            <a:ext cx="667657" cy="844005"/>
          </a:xfrm>
          <a:prstGeom prst="rightArrow">
            <a:avLst>
              <a:gd fmla="val 50000" name="adj1"/>
              <a:gd fmla="val 50000" name="adj2"/>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05" name="Google Shape;205;p2"/>
          <p:cNvSpPr/>
          <p:nvPr/>
        </p:nvSpPr>
        <p:spPr>
          <a:xfrm>
            <a:off x="8366997" y="2015690"/>
            <a:ext cx="717429" cy="448533"/>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5"/>
              </a:buClr>
              <a:buSzPts val="1800"/>
              <a:buFont typeface="Gill Sans"/>
              <a:buNone/>
            </a:pPr>
            <a:r>
              <a:t/>
            </a:r>
            <a:endParaRPr b="0" i="0" sz="1800" u="none" cap="none" strike="noStrike">
              <a:solidFill>
                <a:srgbClr val="FF0000"/>
              </a:solidFill>
              <a:latin typeface="Gill Sans"/>
              <a:ea typeface="Gill Sans"/>
              <a:cs typeface="Gill Sans"/>
              <a:sym typeface="Gill Sans"/>
            </a:endParaRPr>
          </a:p>
        </p:txBody>
      </p:sp>
      <p:sp>
        <p:nvSpPr>
          <p:cNvPr id="206" name="Google Shape;206;p2"/>
          <p:cNvSpPr/>
          <p:nvPr/>
        </p:nvSpPr>
        <p:spPr>
          <a:xfrm>
            <a:off x="9859967" y="1207415"/>
            <a:ext cx="122765" cy="114429"/>
          </a:xfrm>
          <a:prstGeom prst="ellipse">
            <a:avLst/>
          </a:prstGeom>
          <a:solidFill>
            <a:schemeClr val="accent4"/>
          </a:solidFill>
          <a:ln cap="flat" cmpd="sng" w="12700">
            <a:solidFill>
              <a:srgbClr val="9044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07" name="Google Shape;207;p2"/>
          <p:cNvSpPr/>
          <p:nvPr/>
        </p:nvSpPr>
        <p:spPr>
          <a:xfrm>
            <a:off x="9834035" y="1446874"/>
            <a:ext cx="1041400" cy="177929"/>
          </a:xfrm>
          <a:prstGeom prst="rect">
            <a:avLst/>
          </a:prstGeom>
          <a:solidFill>
            <a:schemeClr val="accent4"/>
          </a:solidFill>
          <a:ln cap="flat" cmpd="sng" w="12700">
            <a:solidFill>
              <a:srgbClr val="9044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00"/>
              <a:buFont typeface="Gill Sans"/>
              <a:buNone/>
            </a:pPr>
            <a:r>
              <a:rPr b="0" i="0" lang="ja-JP" sz="900" u="none" cap="none" strike="noStrike">
                <a:solidFill>
                  <a:srgbClr val="FFFFFF"/>
                </a:solidFill>
                <a:latin typeface="Gill Sans"/>
                <a:ea typeface="Gill Sans"/>
                <a:cs typeface="Gill Sans"/>
                <a:sym typeface="Gill Sans"/>
              </a:rPr>
              <a:t>出雲縁結び空港</a:t>
            </a:r>
            <a:endParaRPr b="0" i="0" sz="1400" u="none" cap="none" strike="noStrike">
              <a:solidFill>
                <a:srgbClr val="000000"/>
              </a:solidFill>
              <a:latin typeface="Arial"/>
              <a:ea typeface="Arial"/>
              <a:cs typeface="Arial"/>
              <a:sym typeface="Arial"/>
            </a:endParaRPr>
          </a:p>
        </p:txBody>
      </p:sp>
      <p:sp>
        <p:nvSpPr>
          <p:cNvPr id="208" name="Google Shape;208;p2"/>
          <p:cNvSpPr/>
          <p:nvPr/>
        </p:nvSpPr>
        <p:spPr>
          <a:xfrm>
            <a:off x="10492734" y="1253065"/>
            <a:ext cx="122765" cy="114429"/>
          </a:xfrm>
          <a:prstGeom prst="ellipse">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09" name="Google Shape;209;p2"/>
          <p:cNvSpPr/>
          <p:nvPr/>
        </p:nvSpPr>
        <p:spPr>
          <a:xfrm>
            <a:off x="10683234" y="1221314"/>
            <a:ext cx="1041400" cy="177929"/>
          </a:xfrm>
          <a:prstGeom prst="rect">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00"/>
              <a:buFont typeface="Gill Sans"/>
              <a:buNone/>
            </a:pPr>
            <a:r>
              <a:rPr b="0" i="0" lang="ja-JP" sz="900" u="none" cap="none" strike="noStrike">
                <a:solidFill>
                  <a:srgbClr val="FFFFFF"/>
                </a:solidFill>
                <a:latin typeface="Gill Sans"/>
                <a:ea typeface="Gill Sans"/>
                <a:cs typeface="Gill Sans"/>
                <a:sym typeface="Gill Sans"/>
              </a:rPr>
              <a:t>玉造温泉</a:t>
            </a:r>
            <a:endParaRPr b="0" i="0" sz="1400" u="none" cap="none" strike="noStrike">
              <a:solidFill>
                <a:srgbClr val="000000"/>
              </a:solidFill>
              <a:latin typeface="Arial"/>
              <a:ea typeface="Arial"/>
              <a:cs typeface="Arial"/>
              <a:sym typeface="Arial"/>
            </a:endParaRPr>
          </a:p>
        </p:txBody>
      </p:sp>
      <p:sp>
        <p:nvSpPr>
          <p:cNvPr id="210" name="Google Shape;210;p2"/>
          <p:cNvSpPr/>
          <p:nvPr/>
        </p:nvSpPr>
        <p:spPr>
          <a:xfrm>
            <a:off x="9427470" y="1195850"/>
            <a:ext cx="122765" cy="114429"/>
          </a:xfrm>
          <a:prstGeom prst="ellipse">
            <a:avLst/>
          </a:prstGeom>
          <a:solidFill>
            <a:srgbClr val="FF9900"/>
          </a:solidFill>
          <a:ln cap="flat" cmpd="sng" w="12700">
            <a:solidFill>
              <a:srgbClr val="9987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11" name="Google Shape;211;p2"/>
          <p:cNvSpPr/>
          <p:nvPr/>
        </p:nvSpPr>
        <p:spPr>
          <a:xfrm>
            <a:off x="8835541" y="939588"/>
            <a:ext cx="727232" cy="195415"/>
          </a:xfrm>
          <a:prstGeom prst="rect">
            <a:avLst/>
          </a:prstGeom>
          <a:solidFill>
            <a:srgbClr val="FF9900"/>
          </a:solidFill>
          <a:ln cap="flat" cmpd="sng" w="12700">
            <a:solidFill>
              <a:srgbClr val="9987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00"/>
              <a:buFont typeface="Gill Sans"/>
              <a:buNone/>
            </a:pPr>
            <a:r>
              <a:rPr b="0" i="0" lang="ja-JP" sz="900" u="none" cap="none" strike="noStrike">
                <a:solidFill>
                  <a:srgbClr val="FFFFFF"/>
                </a:solidFill>
                <a:latin typeface="Gill Sans"/>
                <a:ea typeface="Gill Sans"/>
                <a:cs typeface="Gill Sans"/>
                <a:sym typeface="Gill Sans"/>
              </a:rPr>
              <a:t>出雲大社</a:t>
            </a:r>
            <a:endParaRPr b="0" i="0" sz="1400" u="none" cap="none" strike="noStrike">
              <a:solidFill>
                <a:srgbClr val="000000"/>
              </a:solidFill>
              <a:latin typeface="Arial"/>
              <a:ea typeface="Arial"/>
              <a:cs typeface="Arial"/>
              <a:sym typeface="Arial"/>
            </a:endParaRPr>
          </a:p>
        </p:txBody>
      </p:sp>
      <p:sp>
        <p:nvSpPr>
          <p:cNvPr id="212" name="Google Shape;212;p2"/>
          <p:cNvSpPr/>
          <p:nvPr/>
        </p:nvSpPr>
        <p:spPr>
          <a:xfrm rot="1904186">
            <a:off x="9017430" y="1247028"/>
            <a:ext cx="241087" cy="875738"/>
          </a:xfrm>
          <a:prstGeom prst="downArrow">
            <a:avLst>
              <a:gd fmla="val 50000" name="adj1"/>
              <a:gd fmla="val 50000" name="adj2"/>
            </a:avLst>
          </a:prstGeom>
          <a:solidFill>
            <a:srgbClr val="FF9900"/>
          </a:solidFill>
          <a:ln cap="flat" cmpd="sng" w="12700">
            <a:solidFill>
              <a:srgbClr val="9987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13" name="Google Shape;213;p2"/>
          <p:cNvSpPr/>
          <p:nvPr/>
        </p:nvSpPr>
        <p:spPr>
          <a:xfrm rot="2430082">
            <a:off x="9403867" y="1236183"/>
            <a:ext cx="195910" cy="1149491"/>
          </a:xfrm>
          <a:prstGeom prst="downArrow">
            <a:avLst>
              <a:gd fmla="val 50000" name="adj1"/>
              <a:gd fmla="val 50000" name="adj2"/>
            </a:avLst>
          </a:prstGeom>
          <a:solidFill>
            <a:schemeClr val="accent4"/>
          </a:solidFill>
          <a:ln cap="flat" cmpd="sng" w="12700">
            <a:solidFill>
              <a:srgbClr val="9044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14" name="Google Shape;214;p2"/>
          <p:cNvSpPr/>
          <p:nvPr/>
        </p:nvSpPr>
        <p:spPr>
          <a:xfrm>
            <a:off x="119100" y="3346400"/>
            <a:ext cx="1041300" cy="393000"/>
          </a:xfrm>
          <a:prstGeom prst="rightArrow">
            <a:avLst>
              <a:gd fmla="val 50000" name="adj1"/>
              <a:gd fmla="val 50000" name="adj2"/>
            </a:avLst>
          </a:prstGeom>
          <a:solidFill>
            <a:schemeClr val="accen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15" name="Google Shape;215;p2"/>
          <p:cNvSpPr/>
          <p:nvPr/>
        </p:nvSpPr>
        <p:spPr>
          <a:xfrm>
            <a:off x="145600" y="4060550"/>
            <a:ext cx="1041300" cy="393000"/>
          </a:xfrm>
          <a:prstGeom prst="rightArrow">
            <a:avLst>
              <a:gd fmla="val 50000" name="adj1"/>
              <a:gd fmla="val 50000" name="adj2"/>
            </a:avLst>
          </a:prstGeom>
          <a:solidFill>
            <a:srgbClr val="FF9900"/>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16" name="Google Shape;216;p2"/>
          <p:cNvSpPr/>
          <p:nvPr/>
        </p:nvSpPr>
        <p:spPr>
          <a:xfrm>
            <a:off x="119100" y="4694150"/>
            <a:ext cx="1041300" cy="393000"/>
          </a:xfrm>
          <a:prstGeom prst="rightArrow">
            <a:avLst>
              <a:gd fmla="val 50000" name="adj1"/>
              <a:gd fmla="val 50000" name="adj2"/>
            </a:avLst>
          </a:prstGeom>
          <a:solidFill>
            <a:schemeClr val="accent4"/>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17" name="Google Shape;217;p2"/>
          <p:cNvSpPr txBox="1"/>
          <p:nvPr/>
        </p:nvSpPr>
        <p:spPr>
          <a:xfrm>
            <a:off x="1257300" y="3265850"/>
            <a:ext cx="42054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MS Mincho"/>
              <a:buNone/>
            </a:pPr>
            <a:r>
              <a:rPr b="0" i="0" lang="ja-JP" sz="1600" u="none" cap="none" strike="noStrike">
                <a:solidFill>
                  <a:srgbClr val="000000"/>
                </a:solidFill>
                <a:latin typeface="MS Mincho"/>
                <a:ea typeface="MS Mincho"/>
                <a:cs typeface="MS Mincho"/>
                <a:sym typeface="MS Mincho"/>
              </a:rPr>
              <a:t>玉造温泉から</a:t>
            </a:r>
            <a:r>
              <a:rPr b="0" i="0" lang="ja-JP" sz="1400" u="none" cap="none" strike="noStrike">
                <a:solidFill>
                  <a:schemeClr val="dk1"/>
                </a:solidFill>
                <a:latin typeface="MS Mincho"/>
                <a:ea typeface="MS Mincho"/>
                <a:cs typeface="MS Mincho"/>
                <a:sym typeface="MS Mincho"/>
              </a:rPr>
              <a:t>（山陰道経由）</a:t>
            </a:r>
            <a:endParaRPr b="0" i="0" sz="1600" u="none" cap="none" strike="noStrike">
              <a:solidFill>
                <a:srgbClr val="000000"/>
              </a:solidFill>
              <a:latin typeface="MS Mincho"/>
              <a:ea typeface="MS Mincho"/>
              <a:cs typeface="MS Mincho"/>
              <a:sym typeface="MS Mincho"/>
            </a:endParaRPr>
          </a:p>
          <a:p>
            <a:pPr indent="0" lvl="0" marL="0" marR="0" rtl="0" algn="l">
              <a:lnSpc>
                <a:spcPct val="100000"/>
              </a:lnSpc>
              <a:spcBef>
                <a:spcPts val="0"/>
              </a:spcBef>
              <a:spcAft>
                <a:spcPts val="0"/>
              </a:spcAft>
              <a:buClr>
                <a:srgbClr val="000000"/>
              </a:buClr>
              <a:buSzPts val="1400"/>
              <a:buFont typeface="MS Mincho"/>
              <a:buNone/>
            </a:pPr>
            <a:r>
              <a:rPr b="0" i="0" lang="ja-JP" sz="1400" u="none" cap="none" strike="noStrike">
                <a:solidFill>
                  <a:srgbClr val="000000"/>
                </a:solidFill>
                <a:latin typeface="MS Mincho"/>
                <a:ea typeface="MS Mincho"/>
                <a:cs typeface="MS Mincho"/>
                <a:sym typeface="MS Mincho"/>
              </a:rPr>
              <a:t>石見銀山：約1時間20分、三瓶山：約1時間10分</a:t>
            </a:r>
            <a:endParaRPr b="0" i="0" sz="1400" u="none" cap="none" strike="noStrike">
              <a:solidFill>
                <a:srgbClr val="000000"/>
              </a:solidFill>
              <a:latin typeface="MS Mincho"/>
              <a:ea typeface="MS Mincho"/>
              <a:cs typeface="MS Mincho"/>
              <a:sym typeface="MS Mincho"/>
            </a:endParaRPr>
          </a:p>
        </p:txBody>
      </p:sp>
      <p:sp>
        <p:nvSpPr>
          <p:cNvPr id="218" name="Google Shape;218;p2"/>
          <p:cNvSpPr txBox="1"/>
          <p:nvPr/>
        </p:nvSpPr>
        <p:spPr>
          <a:xfrm>
            <a:off x="8518834" y="2814445"/>
            <a:ext cx="610605" cy="338554"/>
          </a:xfrm>
          <a:prstGeom prst="rect">
            <a:avLst/>
          </a:prstGeom>
          <a:solidFill>
            <a:schemeClr val="lt1"/>
          </a:solidFill>
          <a:ln cap="flat" cmpd="sng" w="127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Gill Sans"/>
              <a:buNone/>
            </a:pPr>
            <a:r>
              <a:rPr b="0" i="0" lang="ja-JP" sz="800" u="none" cap="none" strike="noStrike">
                <a:solidFill>
                  <a:srgbClr val="000000"/>
                </a:solidFill>
                <a:latin typeface="Gill Sans"/>
                <a:ea typeface="Gill Sans"/>
                <a:cs typeface="Gill Sans"/>
                <a:sym typeface="Gill Sans"/>
              </a:rPr>
              <a:t>世界遺産石見銀山</a:t>
            </a:r>
            <a:endParaRPr b="0" i="0" sz="1400" u="none" cap="none" strike="noStrike">
              <a:solidFill>
                <a:srgbClr val="000000"/>
              </a:solidFill>
              <a:latin typeface="Arial"/>
              <a:ea typeface="Arial"/>
              <a:cs typeface="Arial"/>
              <a:sym typeface="Arial"/>
            </a:endParaRPr>
          </a:p>
        </p:txBody>
      </p:sp>
      <p:sp>
        <p:nvSpPr>
          <p:cNvPr id="219" name="Google Shape;219;p2"/>
          <p:cNvSpPr/>
          <p:nvPr/>
        </p:nvSpPr>
        <p:spPr>
          <a:xfrm>
            <a:off x="8589078" y="2611891"/>
            <a:ext cx="168641" cy="161979"/>
          </a:xfrm>
          <a:prstGeom prst="ellipse">
            <a:avLst/>
          </a:prstGeom>
          <a:solidFill>
            <a:schemeClr val="lt1"/>
          </a:solidFill>
          <a:ln cap="flat" cmpd="sng" w="127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Gill Sans"/>
              <a:buNone/>
            </a:pPr>
            <a:r>
              <a:t/>
            </a:r>
            <a:endParaRPr b="0" i="0" sz="1800" u="none" cap="none" strike="noStrike">
              <a:solidFill>
                <a:srgbClr val="000000"/>
              </a:solidFill>
              <a:latin typeface="Gill Sans"/>
              <a:ea typeface="Gill Sans"/>
              <a:cs typeface="Gill Sans"/>
              <a:sym typeface="Gill Sans"/>
            </a:endParaRPr>
          </a:p>
        </p:txBody>
      </p:sp>
      <p:sp>
        <p:nvSpPr>
          <p:cNvPr id="220" name="Google Shape;220;p2"/>
          <p:cNvSpPr txBox="1"/>
          <p:nvPr/>
        </p:nvSpPr>
        <p:spPr>
          <a:xfrm>
            <a:off x="1214575" y="3990948"/>
            <a:ext cx="31803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MS Mincho"/>
              <a:buNone/>
            </a:pPr>
            <a:r>
              <a:rPr b="0" i="0" lang="ja-JP" sz="1600" u="none" cap="none" strike="noStrike">
                <a:solidFill>
                  <a:srgbClr val="000000"/>
                </a:solidFill>
                <a:latin typeface="MS Mincho"/>
                <a:ea typeface="MS Mincho"/>
                <a:cs typeface="MS Mincho"/>
                <a:sym typeface="MS Mincho"/>
              </a:rPr>
              <a:t>出雲大社から</a:t>
            </a:r>
            <a:r>
              <a:rPr b="0" i="0" lang="ja-JP" sz="1500" u="none" cap="none" strike="noStrike">
                <a:solidFill>
                  <a:srgbClr val="000000"/>
                </a:solidFill>
                <a:latin typeface="MS Mincho"/>
                <a:ea typeface="MS Mincho"/>
                <a:cs typeface="MS Mincho"/>
                <a:sym typeface="MS Mincho"/>
              </a:rPr>
              <a:t>（山陰道経由）</a:t>
            </a:r>
            <a:endParaRPr b="0" i="0" sz="1500" u="none" cap="none" strike="noStrike">
              <a:solidFill>
                <a:srgbClr val="000000"/>
              </a:solidFill>
              <a:latin typeface="MS Mincho"/>
              <a:ea typeface="MS Mincho"/>
              <a:cs typeface="MS Mincho"/>
              <a:sym typeface="MS Mincho"/>
            </a:endParaRPr>
          </a:p>
          <a:p>
            <a:pPr indent="0" lvl="0" marL="0" marR="0" rtl="0" algn="l">
              <a:lnSpc>
                <a:spcPct val="100000"/>
              </a:lnSpc>
              <a:spcBef>
                <a:spcPts val="0"/>
              </a:spcBef>
              <a:spcAft>
                <a:spcPts val="0"/>
              </a:spcAft>
              <a:buClr>
                <a:srgbClr val="000000"/>
              </a:buClr>
              <a:buSzPts val="1400"/>
              <a:buFont typeface="MS Mincho"/>
              <a:buNone/>
            </a:pPr>
            <a:r>
              <a:rPr b="0" i="0" lang="ja-JP" sz="1400" u="none" cap="none" strike="noStrike">
                <a:solidFill>
                  <a:srgbClr val="000000"/>
                </a:solidFill>
                <a:latin typeface="MS Mincho"/>
                <a:ea typeface="MS Mincho"/>
                <a:cs typeface="MS Mincho"/>
                <a:sym typeface="MS Mincho"/>
              </a:rPr>
              <a:t>石見銀山：1時間、三瓶山：50分</a:t>
            </a:r>
            <a:endParaRPr b="0" i="0" sz="1400" u="none" cap="none" strike="noStrike">
              <a:solidFill>
                <a:srgbClr val="000000"/>
              </a:solidFill>
              <a:latin typeface="Arial"/>
              <a:ea typeface="Arial"/>
              <a:cs typeface="Arial"/>
              <a:sym typeface="Arial"/>
            </a:endParaRPr>
          </a:p>
        </p:txBody>
      </p:sp>
      <p:sp>
        <p:nvSpPr>
          <p:cNvPr id="221" name="Google Shape;221;p2"/>
          <p:cNvSpPr txBox="1"/>
          <p:nvPr/>
        </p:nvSpPr>
        <p:spPr>
          <a:xfrm>
            <a:off x="1270299" y="4613600"/>
            <a:ext cx="38958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MS Mincho"/>
              <a:buNone/>
            </a:pPr>
            <a:r>
              <a:rPr b="0" i="0" lang="ja-JP" sz="1600" u="none" cap="none" strike="noStrike">
                <a:solidFill>
                  <a:srgbClr val="000000"/>
                </a:solidFill>
                <a:latin typeface="MS Mincho"/>
                <a:ea typeface="MS Mincho"/>
                <a:cs typeface="MS Mincho"/>
                <a:sym typeface="MS Mincho"/>
              </a:rPr>
              <a:t>出雲縁結び空港から</a:t>
            </a:r>
            <a:r>
              <a:rPr b="0" i="0" lang="ja-JP" sz="1500" u="none" cap="none" strike="noStrike">
                <a:solidFill>
                  <a:srgbClr val="000000"/>
                </a:solidFill>
                <a:latin typeface="MS Mincho"/>
                <a:ea typeface="MS Mincho"/>
                <a:cs typeface="MS Mincho"/>
                <a:sym typeface="MS Mincho"/>
              </a:rPr>
              <a:t>（山陰道経由）</a:t>
            </a:r>
            <a:endParaRPr b="0" i="0" sz="1500" u="none" cap="none" strike="noStrike">
              <a:solidFill>
                <a:srgbClr val="000000"/>
              </a:solidFill>
              <a:latin typeface="MS Mincho"/>
              <a:ea typeface="MS Mincho"/>
              <a:cs typeface="MS Mincho"/>
              <a:sym typeface="MS Mincho"/>
            </a:endParaRPr>
          </a:p>
          <a:p>
            <a:pPr indent="0" lvl="0" marL="0" marR="0" rtl="0" algn="l">
              <a:lnSpc>
                <a:spcPct val="100000"/>
              </a:lnSpc>
              <a:spcBef>
                <a:spcPts val="0"/>
              </a:spcBef>
              <a:spcAft>
                <a:spcPts val="0"/>
              </a:spcAft>
              <a:buClr>
                <a:srgbClr val="000000"/>
              </a:buClr>
              <a:buSzPts val="1400"/>
              <a:buFont typeface="MS Mincho"/>
              <a:buNone/>
            </a:pPr>
            <a:r>
              <a:rPr b="0" i="0" lang="ja-JP" sz="1400" u="none" cap="none" strike="noStrike">
                <a:solidFill>
                  <a:srgbClr val="000000"/>
                </a:solidFill>
                <a:latin typeface="MS Mincho"/>
                <a:ea typeface="MS Mincho"/>
                <a:cs typeface="MS Mincho"/>
                <a:sym typeface="MS Mincho"/>
              </a:rPr>
              <a:t>石見銀山：約1時間05分、三瓶山：約1時間</a:t>
            </a:r>
            <a:endParaRPr b="0" i="0" sz="1400" u="none" cap="none" strike="noStrike">
              <a:solidFill>
                <a:srgbClr val="000000"/>
              </a:solidFill>
              <a:latin typeface="Arial"/>
              <a:ea typeface="Arial"/>
              <a:cs typeface="Arial"/>
              <a:sym typeface="Arial"/>
            </a:endParaRPr>
          </a:p>
        </p:txBody>
      </p:sp>
      <p:sp>
        <p:nvSpPr>
          <p:cNvPr id="222" name="Google Shape;222;p2"/>
          <p:cNvSpPr txBox="1"/>
          <p:nvPr/>
        </p:nvSpPr>
        <p:spPr>
          <a:xfrm>
            <a:off x="8132017" y="2349363"/>
            <a:ext cx="2817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Gill Sans"/>
              <a:buNone/>
            </a:pPr>
            <a:r>
              <a:rPr b="0" i="0" lang="ja-JP" sz="1400" u="none" cap="none" strike="noStrike">
                <a:solidFill>
                  <a:srgbClr val="FF0000"/>
                </a:solidFill>
                <a:latin typeface="Gill Sans"/>
                <a:ea typeface="Gill Sans"/>
                <a:cs typeface="Gill Sans"/>
                <a:sym typeface="Gill Sans"/>
              </a:rPr>
              <a:t>♨</a:t>
            </a:r>
            <a:endParaRPr b="0" i="0" sz="1400" u="none" cap="none" strike="noStrike">
              <a:solidFill>
                <a:srgbClr val="000000"/>
              </a:solidFill>
              <a:latin typeface="Arial"/>
              <a:ea typeface="Arial"/>
              <a:cs typeface="Arial"/>
              <a:sym typeface="Arial"/>
            </a:endParaRPr>
          </a:p>
        </p:txBody>
      </p:sp>
      <p:sp>
        <p:nvSpPr>
          <p:cNvPr id="223" name="Google Shape;223;p2"/>
          <p:cNvSpPr txBox="1"/>
          <p:nvPr/>
        </p:nvSpPr>
        <p:spPr>
          <a:xfrm>
            <a:off x="8897829" y="2321225"/>
            <a:ext cx="2817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Gill Sans"/>
              <a:buNone/>
            </a:pPr>
            <a:r>
              <a:rPr b="0" i="0" lang="ja-JP" sz="1400" u="none" cap="none" strike="noStrike">
                <a:solidFill>
                  <a:srgbClr val="FF0000"/>
                </a:solidFill>
                <a:latin typeface="Gill Sans"/>
                <a:ea typeface="Gill Sans"/>
                <a:cs typeface="Gill Sans"/>
                <a:sym typeface="Gill Sans"/>
              </a:rPr>
              <a:t>♨</a:t>
            </a:r>
            <a:endParaRPr b="0" i="0" sz="1400" u="none" cap="none" strike="noStrike">
              <a:solidFill>
                <a:srgbClr val="000000"/>
              </a:solidFill>
              <a:latin typeface="Arial"/>
              <a:ea typeface="Arial"/>
              <a:cs typeface="Arial"/>
              <a:sym typeface="Arial"/>
            </a:endParaRPr>
          </a:p>
        </p:txBody>
      </p:sp>
      <p:sp>
        <p:nvSpPr>
          <p:cNvPr id="224" name="Google Shape;224;p2"/>
          <p:cNvSpPr/>
          <p:nvPr/>
        </p:nvSpPr>
        <p:spPr>
          <a:xfrm>
            <a:off x="9137973" y="2306493"/>
            <a:ext cx="103209" cy="137842"/>
          </a:xfrm>
          <a:prstGeom prst="triangle">
            <a:avLst>
              <a:gd fmla="val 50000" name="adj"/>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25" name="Google Shape;225;p2"/>
          <p:cNvSpPr txBox="1"/>
          <p:nvPr/>
        </p:nvSpPr>
        <p:spPr>
          <a:xfrm>
            <a:off x="9272447" y="2364629"/>
            <a:ext cx="592853" cy="338554"/>
          </a:xfrm>
          <a:prstGeom prst="rect">
            <a:avLst/>
          </a:prstGeom>
          <a:solidFill>
            <a:schemeClr val="lt1"/>
          </a:solidFill>
          <a:ln cap="flat" cmpd="sng" w="127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Gill Sans"/>
              <a:buNone/>
            </a:pPr>
            <a:r>
              <a:rPr b="0" i="0" lang="ja-JP" sz="800" u="none" cap="none" strike="noStrike">
                <a:solidFill>
                  <a:srgbClr val="000000"/>
                </a:solidFill>
                <a:latin typeface="Gill Sans"/>
                <a:ea typeface="Gill Sans"/>
                <a:cs typeface="Gill Sans"/>
                <a:sym typeface="Gill Sans"/>
              </a:rPr>
              <a:t>国立公園</a:t>
            </a:r>
            <a:endParaRPr b="0" i="0" sz="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800"/>
              <a:buFont typeface="Gill Sans"/>
              <a:buNone/>
            </a:pPr>
            <a:r>
              <a:rPr b="0" i="0" lang="ja-JP" sz="800" u="none" cap="none" strike="noStrike">
                <a:solidFill>
                  <a:srgbClr val="000000"/>
                </a:solidFill>
                <a:latin typeface="Gill Sans"/>
                <a:ea typeface="Gill Sans"/>
                <a:cs typeface="Gill Sans"/>
                <a:sym typeface="Gill Sans"/>
              </a:rPr>
              <a:t>三瓶山</a:t>
            </a:r>
            <a:endParaRPr b="0" i="0" sz="1400" u="none" cap="none" strike="noStrike">
              <a:solidFill>
                <a:srgbClr val="000000"/>
              </a:solidFill>
              <a:latin typeface="Arial"/>
              <a:ea typeface="Arial"/>
              <a:cs typeface="Arial"/>
              <a:sym typeface="Arial"/>
            </a:endParaRPr>
          </a:p>
        </p:txBody>
      </p:sp>
      <p:sp>
        <p:nvSpPr>
          <p:cNvPr id="226" name="Google Shape;226;p2"/>
          <p:cNvSpPr txBox="1"/>
          <p:nvPr/>
        </p:nvSpPr>
        <p:spPr>
          <a:xfrm>
            <a:off x="7682312" y="2568621"/>
            <a:ext cx="741189" cy="215444"/>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Gill Sans"/>
              <a:buNone/>
            </a:pPr>
            <a:r>
              <a:rPr b="0" i="0" lang="ja-JP" sz="800" u="none" cap="none" strike="noStrike">
                <a:solidFill>
                  <a:srgbClr val="000000"/>
                </a:solidFill>
                <a:latin typeface="Gill Sans"/>
                <a:ea typeface="Gill Sans"/>
                <a:cs typeface="Gill Sans"/>
                <a:sym typeface="Gill Sans"/>
              </a:rPr>
              <a:t>温泉津温泉</a:t>
            </a:r>
            <a:endParaRPr b="0" i="0" sz="1400" u="none" cap="none" strike="noStrike">
              <a:solidFill>
                <a:srgbClr val="000000"/>
              </a:solidFill>
              <a:latin typeface="Arial"/>
              <a:ea typeface="Arial"/>
              <a:cs typeface="Arial"/>
              <a:sym typeface="Arial"/>
            </a:endParaRPr>
          </a:p>
        </p:txBody>
      </p:sp>
      <p:sp>
        <p:nvSpPr>
          <p:cNvPr id="227" name="Google Shape;227;p2"/>
          <p:cNvSpPr/>
          <p:nvPr/>
        </p:nvSpPr>
        <p:spPr>
          <a:xfrm>
            <a:off x="8393100" y="5467183"/>
            <a:ext cx="187100" cy="172675"/>
          </a:xfrm>
          <a:prstGeom prst="ellipse">
            <a:avLst/>
          </a:prstGeom>
          <a:solidFill>
            <a:srgbClr val="0CB434"/>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28" name="Google Shape;228;p2"/>
          <p:cNvSpPr/>
          <p:nvPr/>
        </p:nvSpPr>
        <p:spPr>
          <a:xfrm>
            <a:off x="8155218" y="5212139"/>
            <a:ext cx="727232" cy="195415"/>
          </a:xfrm>
          <a:prstGeom prst="rect">
            <a:avLst/>
          </a:prstGeom>
          <a:solidFill>
            <a:srgbClr val="0CB434"/>
          </a:solidFill>
          <a:ln cap="flat" cmpd="sng" w="12700">
            <a:solidFill>
              <a:srgbClr val="9987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00"/>
              <a:buFont typeface="Gill Sans"/>
              <a:buNone/>
            </a:pPr>
            <a:r>
              <a:rPr b="0" i="0" lang="ja-JP" sz="900" u="none" cap="none" strike="noStrike">
                <a:solidFill>
                  <a:srgbClr val="FFFFFF"/>
                </a:solidFill>
                <a:latin typeface="Gill Sans"/>
                <a:ea typeface="Gill Sans"/>
                <a:cs typeface="Gill Sans"/>
                <a:sym typeface="Gill Sans"/>
              </a:rPr>
              <a:t>広島駅</a:t>
            </a:r>
            <a:endParaRPr b="0" i="0" sz="1400" u="none" cap="none" strike="noStrike">
              <a:solidFill>
                <a:srgbClr val="000000"/>
              </a:solidFill>
              <a:latin typeface="Arial"/>
              <a:ea typeface="Arial"/>
              <a:cs typeface="Arial"/>
              <a:sym typeface="Arial"/>
            </a:endParaRPr>
          </a:p>
        </p:txBody>
      </p:sp>
      <p:sp>
        <p:nvSpPr>
          <p:cNvPr id="229" name="Google Shape;229;p2"/>
          <p:cNvSpPr/>
          <p:nvPr/>
        </p:nvSpPr>
        <p:spPr>
          <a:xfrm rot="-10454656">
            <a:off x="8510515" y="3195168"/>
            <a:ext cx="269711" cy="1918909"/>
          </a:xfrm>
          <a:prstGeom prst="downArrow">
            <a:avLst>
              <a:gd fmla="val 50000" name="adj1"/>
              <a:gd fmla="val 50000" name="adj2"/>
            </a:avLst>
          </a:prstGeom>
          <a:solidFill>
            <a:srgbClr val="0CB434"/>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pic>
        <p:nvPicPr>
          <p:cNvPr id="230" name="Google Shape;230;p2"/>
          <p:cNvPicPr preferRelativeResize="0"/>
          <p:nvPr/>
        </p:nvPicPr>
        <p:blipFill rotWithShape="1">
          <a:blip r:embed="rId4">
            <a:alphaModFix/>
          </a:blip>
          <a:srcRect b="0" l="0" r="0" t="0"/>
          <a:stretch/>
        </p:blipFill>
        <p:spPr>
          <a:xfrm>
            <a:off x="1320600" y="170600"/>
            <a:ext cx="2968250" cy="3011699"/>
          </a:xfrm>
          <a:prstGeom prst="rect">
            <a:avLst/>
          </a:prstGeom>
          <a:noFill/>
          <a:ln>
            <a:noFill/>
          </a:ln>
        </p:spPr>
      </p:pic>
      <p:sp>
        <p:nvSpPr>
          <p:cNvPr id="231" name="Google Shape;231;p2"/>
          <p:cNvSpPr/>
          <p:nvPr/>
        </p:nvSpPr>
        <p:spPr>
          <a:xfrm>
            <a:off x="119100" y="5393950"/>
            <a:ext cx="1041300" cy="393000"/>
          </a:xfrm>
          <a:prstGeom prst="rightArrow">
            <a:avLst>
              <a:gd fmla="val 50000" name="adj1"/>
              <a:gd fmla="val 50000" name="adj2"/>
            </a:avLst>
          </a:prstGeom>
          <a:solidFill>
            <a:srgbClr val="0CB434"/>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32" name="Google Shape;232;p2"/>
          <p:cNvSpPr txBox="1"/>
          <p:nvPr/>
        </p:nvSpPr>
        <p:spPr>
          <a:xfrm>
            <a:off x="1188100" y="5287475"/>
            <a:ext cx="406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MS Mincho"/>
              <a:buNone/>
            </a:pPr>
            <a:r>
              <a:rPr b="0" i="0" lang="ja-JP" sz="1600" u="none" cap="none" strike="noStrike">
                <a:solidFill>
                  <a:srgbClr val="000000"/>
                </a:solidFill>
                <a:latin typeface="MS Mincho"/>
                <a:ea typeface="MS Mincho"/>
                <a:cs typeface="MS Mincho"/>
                <a:sym typeface="MS Mincho"/>
              </a:rPr>
              <a:t>広島駅から</a:t>
            </a:r>
            <a:r>
              <a:rPr b="0" i="0" lang="ja-JP" sz="1400" u="none" cap="none" strike="noStrike">
                <a:solidFill>
                  <a:schemeClr val="dk1"/>
                </a:solidFill>
                <a:latin typeface="MS Mincho"/>
                <a:ea typeface="MS Mincho"/>
                <a:cs typeface="MS Mincho"/>
                <a:sym typeface="MS Mincho"/>
              </a:rPr>
              <a:t>（</a:t>
            </a:r>
            <a:r>
              <a:rPr b="0" i="0" lang="ja-JP" sz="1350" u="none" cap="none" strike="noStrike">
                <a:solidFill>
                  <a:srgbClr val="1F1F1F"/>
                </a:solidFill>
                <a:highlight>
                  <a:srgbClr val="ECECEC"/>
                </a:highlight>
                <a:latin typeface="MS Mincho"/>
                <a:ea typeface="MS Mincho"/>
                <a:cs typeface="MS Mincho"/>
                <a:sym typeface="MS Mincho"/>
              </a:rPr>
              <a:t>国道261号経由）</a:t>
            </a:r>
            <a:endParaRPr b="0" i="0" sz="1600" u="none" cap="none" strike="noStrike">
              <a:solidFill>
                <a:srgbClr val="000000"/>
              </a:solidFill>
              <a:latin typeface="MS Mincho"/>
              <a:ea typeface="MS Mincho"/>
              <a:cs typeface="MS Mincho"/>
              <a:sym typeface="MS Mincho"/>
            </a:endParaRPr>
          </a:p>
          <a:p>
            <a:pPr indent="0" lvl="0" marL="0" marR="0" rtl="0" algn="l">
              <a:lnSpc>
                <a:spcPct val="100000"/>
              </a:lnSpc>
              <a:spcBef>
                <a:spcPts val="0"/>
              </a:spcBef>
              <a:spcAft>
                <a:spcPts val="0"/>
              </a:spcAft>
              <a:buClr>
                <a:srgbClr val="000000"/>
              </a:buClr>
              <a:buSzPts val="1400"/>
              <a:buFont typeface="MS Mincho"/>
              <a:buNone/>
            </a:pPr>
            <a:r>
              <a:rPr b="0" i="0" lang="ja-JP" sz="1400" u="none" cap="none" strike="noStrike">
                <a:solidFill>
                  <a:srgbClr val="000000"/>
                </a:solidFill>
                <a:latin typeface="MS Mincho"/>
                <a:ea typeface="MS Mincho"/>
                <a:cs typeface="MS Mincho"/>
                <a:sym typeface="MS Mincho"/>
              </a:rPr>
              <a:t>石見銀山：約</a:t>
            </a:r>
            <a:r>
              <a:rPr b="0" i="0" lang="ja-JP" sz="1400" u="none" cap="none" strike="noStrike">
                <a:solidFill>
                  <a:srgbClr val="000000"/>
                </a:solidFill>
                <a:latin typeface="Century"/>
                <a:ea typeface="Century"/>
                <a:cs typeface="Century"/>
                <a:sym typeface="Century"/>
              </a:rPr>
              <a:t>2</a:t>
            </a:r>
            <a:r>
              <a:rPr b="0" i="0" lang="ja-JP" sz="1400" u="none" cap="none" strike="noStrike">
                <a:solidFill>
                  <a:srgbClr val="000000"/>
                </a:solidFill>
                <a:latin typeface="MS Mincho"/>
                <a:ea typeface="MS Mincho"/>
                <a:cs typeface="MS Mincho"/>
                <a:sym typeface="MS Mincho"/>
              </a:rPr>
              <a:t>時間</a:t>
            </a:r>
            <a:r>
              <a:rPr b="0" i="0" lang="ja-JP" sz="1400" u="none" cap="none" strike="noStrike">
                <a:solidFill>
                  <a:srgbClr val="000000"/>
                </a:solidFill>
                <a:highlight>
                  <a:srgbClr val="ECECEC"/>
                </a:highlight>
                <a:latin typeface="MS Mincho"/>
                <a:ea typeface="MS Mincho"/>
                <a:cs typeface="MS Mincho"/>
                <a:sym typeface="MS Mincho"/>
              </a:rPr>
              <a:t>、</a:t>
            </a:r>
            <a:r>
              <a:rPr b="0" i="0" lang="ja-JP" sz="1400" u="none" cap="none" strike="noStrike">
                <a:solidFill>
                  <a:srgbClr val="000000"/>
                </a:solidFill>
                <a:latin typeface="MS Mincho"/>
                <a:ea typeface="MS Mincho"/>
                <a:cs typeface="MS Mincho"/>
                <a:sym typeface="MS Mincho"/>
              </a:rPr>
              <a:t>三瓶山：約2時間30分</a:t>
            </a:r>
            <a:endParaRPr b="0" i="0" sz="1400" u="none" cap="none" strike="noStrike">
              <a:solidFill>
                <a:srgbClr val="000000"/>
              </a:solidFill>
              <a:latin typeface="Arial"/>
              <a:ea typeface="Arial"/>
              <a:cs typeface="Arial"/>
              <a:sym typeface="Arial"/>
            </a:endParaRPr>
          </a:p>
        </p:txBody>
      </p:sp>
      <p:sp>
        <p:nvSpPr>
          <p:cNvPr id="233" name="Google Shape;233;p2"/>
          <p:cNvSpPr/>
          <p:nvPr/>
        </p:nvSpPr>
        <p:spPr>
          <a:xfrm>
            <a:off x="6119804" y="4260093"/>
            <a:ext cx="187100" cy="172675"/>
          </a:xfrm>
          <a:prstGeom prst="ellipse">
            <a:avLst/>
          </a:prstGeom>
          <a:solidFill>
            <a:srgbClr val="FC04C7"/>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34" name="Google Shape;234;p2"/>
          <p:cNvSpPr/>
          <p:nvPr/>
        </p:nvSpPr>
        <p:spPr>
          <a:xfrm>
            <a:off x="5592801" y="3989471"/>
            <a:ext cx="1124601" cy="237489"/>
          </a:xfrm>
          <a:prstGeom prst="rect">
            <a:avLst/>
          </a:prstGeom>
          <a:solidFill>
            <a:srgbClr val="FC04C7"/>
          </a:solidFill>
          <a:ln cap="flat" cmpd="sng" w="12700">
            <a:solidFill>
              <a:srgbClr val="9987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00"/>
              <a:buFont typeface="Gill Sans"/>
              <a:buNone/>
            </a:pPr>
            <a:r>
              <a:rPr b="0" i="0" lang="ja-JP" sz="900" u="none" cap="none" strike="noStrike">
                <a:solidFill>
                  <a:srgbClr val="FFFFFF"/>
                </a:solidFill>
                <a:latin typeface="Gill Sans"/>
                <a:ea typeface="Gill Sans"/>
                <a:cs typeface="Gill Sans"/>
                <a:sym typeface="Gill Sans"/>
              </a:rPr>
              <a:t>萩・石見空港</a:t>
            </a:r>
            <a:endParaRPr b="0" i="0" sz="1400" u="none" cap="none" strike="noStrike">
              <a:solidFill>
                <a:srgbClr val="000000"/>
              </a:solidFill>
              <a:latin typeface="Arial"/>
              <a:ea typeface="Arial"/>
              <a:cs typeface="Arial"/>
              <a:sym typeface="Arial"/>
            </a:endParaRPr>
          </a:p>
        </p:txBody>
      </p:sp>
      <p:sp>
        <p:nvSpPr>
          <p:cNvPr id="235" name="Google Shape;235;p2"/>
          <p:cNvSpPr/>
          <p:nvPr/>
        </p:nvSpPr>
        <p:spPr>
          <a:xfrm rot="-7381037">
            <a:off x="7520284" y="2565061"/>
            <a:ext cx="241087" cy="1856200"/>
          </a:xfrm>
          <a:prstGeom prst="downArrow">
            <a:avLst>
              <a:gd fmla="val 50000" name="adj1"/>
              <a:gd fmla="val 50000" name="adj2"/>
            </a:avLst>
          </a:prstGeom>
          <a:solidFill>
            <a:srgbClr val="FC04C7"/>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36" name="Google Shape;236;p2"/>
          <p:cNvSpPr/>
          <p:nvPr/>
        </p:nvSpPr>
        <p:spPr>
          <a:xfrm>
            <a:off x="145600" y="6093750"/>
            <a:ext cx="1041300" cy="393000"/>
          </a:xfrm>
          <a:prstGeom prst="rightArrow">
            <a:avLst>
              <a:gd fmla="val 50000" name="adj1"/>
              <a:gd fmla="val 50000" name="adj2"/>
            </a:avLst>
          </a:prstGeom>
          <a:solidFill>
            <a:srgbClr val="FC04C7"/>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sp>
        <p:nvSpPr>
          <p:cNvPr id="237" name="Google Shape;237;p2"/>
          <p:cNvSpPr txBox="1"/>
          <p:nvPr/>
        </p:nvSpPr>
        <p:spPr>
          <a:xfrm>
            <a:off x="1214575" y="5961352"/>
            <a:ext cx="44628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MS Mincho"/>
              <a:buNone/>
            </a:pPr>
            <a:r>
              <a:rPr b="0" i="0" lang="ja-JP" sz="1600" u="none" cap="none" strike="noStrike">
                <a:solidFill>
                  <a:srgbClr val="000000"/>
                </a:solidFill>
                <a:latin typeface="MS Mincho"/>
                <a:ea typeface="MS Mincho"/>
                <a:cs typeface="MS Mincho"/>
                <a:sym typeface="MS Mincho"/>
              </a:rPr>
              <a:t>萩・石見空港から</a:t>
            </a:r>
            <a:r>
              <a:rPr b="0" i="0" lang="ja-JP" sz="1500" u="none" cap="none" strike="noStrike">
                <a:solidFill>
                  <a:srgbClr val="000000"/>
                </a:solidFill>
                <a:latin typeface="MS Mincho"/>
                <a:ea typeface="MS Mincho"/>
                <a:cs typeface="MS Mincho"/>
                <a:sym typeface="MS Mincho"/>
              </a:rPr>
              <a:t>（有料道路経由）</a:t>
            </a:r>
            <a:endParaRPr b="0" i="0" sz="1500" u="none" cap="none" strike="noStrike">
              <a:solidFill>
                <a:srgbClr val="000000"/>
              </a:solidFill>
              <a:latin typeface="MS Mincho"/>
              <a:ea typeface="MS Mincho"/>
              <a:cs typeface="MS Mincho"/>
              <a:sym typeface="MS Mincho"/>
            </a:endParaRPr>
          </a:p>
          <a:p>
            <a:pPr indent="0" lvl="0" marL="0" marR="0" rtl="0" algn="l">
              <a:lnSpc>
                <a:spcPct val="100000"/>
              </a:lnSpc>
              <a:spcBef>
                <a:spcPts val="0"/>
              </a:spcBef>
              <a:spcAft>
                <a:spcPts val="0"/>
              </a:spcAft>
              <a:buClr>
                <a:srgbClr val="000000"/>
              </a:buClr>
              <a:buSzPts val="1400"/>
              <a:buFont typeface="MS Mincho"/>
              <a:buNone/>
            </a:pPr>
            <a:r>
              <a:rPr b="0" i="0" lang="ja-JP" sz="1400" u="none" cap="none" strike="noStrike">
                <a:solidFill>
                  <a:srgbClr val="000000"/>
                </a:solidFill>
                <a:latin typeface="MS Mincho"/>
                <a:ea typeface="MS Mincho"/>
                <a:cs typeface="MS Mincho"/>
                <a:sym typeface="MS Mincho"/>
              </a:rPr>
              <a:t>石見銀山：約2時間、三瓶山：約2時間30分</a:t>
            </a:r>
            <a:endParaRPr b="0" i="0" sz="1400" u="none" cap="none" strike="noStrike">
              <a:solidFill>
                <a:srgbClr val="000000"/>
              </a:solidFill>
              <a:latin typeface="Arial"/>
              <a:ea typeface="Arial"/>
              <a:cs typeface="Arial"/>
              <a:sym typeface="Arial"/>
            </a:endParaRPr>
          </a:p>
        </p:txBody>
      </p:sp>
      <p:sp>
        <p:nvSpPr>
          <p:cNvPr id="238" name="Google Shape;238;p2"/>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23"/>
          <p:cNvSpPr txBox="1"/>
          <p:nvPr/>
        </p:nvSpPr>
        <p:spPr>
          <a:xfrm>
            <a:off x="1645065" y="162739"/>
            <a:ext cx="6760651" cy="99372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B082E"/>
              </a:buClr>
              <a:buSzPts val="2800"/>
              <a:buFont typeface="Impact"/>
              <a:buNone/>
            </a:pPr>
            <a:r>
              <a:rPr b="1" i="0" lang="ja-JP" sz="2800" u="none" cap="none" strike="noStrike">
                <a:solidFill>
                  <a:srgbClr val="0B082E"/>
                </a:solidFill>
                <a:latin typeface="Impact"/>
                <a:ea typeface="Impact"/>
                <a:cs typeface="Impact"/>
                <a:sym typeface="Impact"/>
              </a:rPr>
              <a:t>福光石 石切場　見学ガイドツアー</a:t>
            </a:r>
            <a:endParaRPr b="1" i="0" sz="2800" u="none" cap="none" strike="noStrike">
              <a:solidFill>
                <a:srgbClr val="0B082E"/>
              </a:solidFill>
              <a:latin typeface="Impact"/>
              <a:ea typeface="Impact"/>
              <a:cs typeface="Impact"/>
              <a:sym typeface="Impact"/>
            </a:endParaRPr>
          </a:p>
          <a:p>
            <a:pPr indent="0" lvl="0" marL="0" marR="0" rtl="0" algn="l">
              <a:lnSpc>
                <a:spcPct val="90000"/>
              </a:lnSpc>
              <a:spcBef>
                <a:spcPts val="0"/>
              </a:spcBef>
              <a:spcAft>
                <a:spcPts val="0"/>
              </a:spcAft>
              <a:buClr>
                <a:srgbClr val="0B082E"/>
              </a:buClr>
              <a:buSzPts val="1800"/>
              <a:buFont typeface="Arial"/>
              <a:buNone/>
            </a:pPr>
            <a:r>
              <a:rPr b="0" i="0" lang="ja-JP" sz="1800" u="none" cap="none" strike="noStrike">
                <a:solidFill>
                  <a:srgbClr val="0B082E"/>
                </a:solidFill>
                <a:latin typeface="Arial"/>
                <a:ea typeface="Arial"/>
                <a:cs typeface="Arial"/>
                <a:sym typeface="Arial"/>
              </a:rPr>
              <a:t>福光石採石加工場</a:t>
            </a:r>
            <a:endParaRPr b="0" i="0" sz="1800" u="none" cap="none" strike="noStrike">
              <a:solidFill>
                <a:srgbClr val="0B082E"/>
              </a:solidFill>
              <a:latin typeface="Arial"/>
              <a:ea typeface="Arial"/>
              <a:cs typeface="Arial"/>
              <a:sym typeface="Arial"/>
            </a:endParaRPr>
          </a:p>
        </p:txBody>
      </p:sp>
      <p:sp>
        <p:nvSpPr>
          <p:cNvPr id="790" name="Google Shape;790;p23"/>
          <p:cNvSpPr/>
          <p:nvPr/>
        </p:nvSpPr>
        <p:spPr>
          <a:xfrm>
            <a:off x="377560" y="3633587"/>
            <a:ext cx="1464300" cy="3966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cxnSp>
        <p:nvCxnSpPr>
          <p:cNvPr id="791" name="Google Shape;791;p23"/>
          <p:cNvCxnSpPr/>
          <p:nvPr/>
        </p:nvCxnSpPr>
        <p:spPr>
          <a:xfrm>
            <a:off x="1892023" y="4033535"/>
            <a:ext cx="1920600" cy="0"/>
          </a:xfrm>
          <a:prstGeom prst="straightConnector1">
            <a:avLst/>
          </a:prstGeom>
          <a:noFill/>
          <a:ln cap="flat" cmpd="sng" w="9525">
            <a:solidFill>
              <a:schemeClr val="dk1"/>
            </a:solidFill>
            <a:prstDash val="solid"/>
            <a:round/>
            <a:headEnd len="sm" w="sm" type="none"/>
            <a:tailEnd len="sm" w="sm" type="none"/>
          </a:ln>
        </p:spPr>
      </p:cxnSp>
      <p:sp>
        <p:nvSpPr>
          <p:cNvPr id="792" name="Google Shape;792;p23"/>
          <p:cNvSpPr/>
          <p:nvPr/>
        </p:nvSpPr>
        <p:spPr>
          <a:xfrm>
            <a:off x="384600" y="4075204"/>
            <a:ext cx="1450200" cy="8028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cxnSp>
        <p:nvCxnSpPr>
          <p:cNvPr id="793" name="Google Shape;793;p23"/>
          <p:cNvCxnSpPr/>
          <p:nvPr/>
        </p:nvCxnSpPr>
        <p:spPr>
          <a:xfrm>
            <a:off x="1871186" y="4893357"/>
            <a:ext cx="1920600" cy="0"/>
          </a:xfrm>
          <a:prstGeom prst="straightConnector1">
            <a:avLst/>
          </a:prstGeom>
          <a:noFill/>
          <a:ln cap="flat" cmpd="sng" w="9525">
            <a:solidFill>
              <a:schemeClr val="dk1"/>
            </a:solidFill>
            <a:prstDash val="solid"/>
            <a:round/>
            <a:headEnd len="sm" w="sm" type="none"/>
            <a:tailEnd len="sm" w="sm" type="none"/>
          </a:ln>
        </p:spPr>
      </p:cxnSp>
      <p:sp>
        <p:nvSpPr>
          <p:cNvPr id="794" name="Google Shape;794;p23"/>
          <p:cNvSpPr/>
          <p:nvPr/>
        </p:nvSpPr>
        <p:spPr>
          <a:xfrm>
            <a:off x="377666" y="4925891"/>
            <a:ext cx="1464300" cy="3402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FFFFFF"/>
                </a:solidFill>
                <a:latin typeface="Gill Sans"/>
                <a:ea typeface="Gill Sans"/>
                <a:cs typeface="Gill Sans"/>
                <a:sym typeface="Gill Sans"/>
              </a:rPr>
              <a:t>見学可能時間</a:t>
            </a:r>
            <a:endParaRPr b="0" i="0" sz="1400" u="none" cap="none" strike="noStrike">
              <a:solidFill>
                <a:srgbClr val="000000"/>
              </a:solidFill>
              <a:latin typeface="Arial"/>
              <a:ea typeface="Arial"/>
              <a:cs typeface="Arial"/>
              <a:sym typeface="Arial"/>
            </a:endParaRPr>
          </a:p>
        </p:txBody>
      </p:sp>
      <p:cxnSp>
        <p:nvCxnSpPr>
          <p:cNvPr id="795" name="Google Shape;795;p23"/>
          <p:cNvCxnSpPr/>
          <p:nvPr/>
        </p:nvCxnSpPr>
        <p:spPr>
          <a:xfrm>
            <a:off x="1871186" y="5288503"/>
            <a:ext cx="1920600" cy="0"/>
          </a:xfrm>
          <a:prstGeom prst="straightConnector1">
            <a:avLst/>
          </a:prstGeom>
          <a:noFill/>
          <a:ln cap="flat" cmpd="sng" w="9525">
            <a:solidFill>
              <a:schemeClr val="dk1"/>
            </a:solidFill>
            <a:prstDash val="solid"/>
            <a:round/>
            <a:headEnd len="sm" w="sm" type="none"/>
            <a:tailEnd len="sm" w="sm" type="none"/>
          </a:ln>
        </p:spPr>
      </p:cxnSp>
      <p:sp>
        <p:nvSpPr>
          <p:cNvPr id="796" name="Google Shape;796;p23"/>
          <p:cNvSpPr/>
          <p:nvPr/>
        </p:nvSpPr>
        <p:spPr>
          <a:xfrm>
            <a:off x="384588" y="5341926"/>
            <a:ext cx="1450200" cy="3408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cxnSp>
        <p:nvCxnSpPr>
          <p:cNvPr id="797" name="Google Shape;797;p23"/>
          <p:cNvCxnSpPr/>
          <p:nvPr/>
        </p:nvCxnSpPr>
        <p:spPr>
          <a:xfrm>
            <a:off x="1871224" y="5679473"/>
            <a:ext cx="1920600" cy="0"/>
          </a:xfrm>
          <a:prstGeom prst="straightConnector1">
            <a:avLst/>
          </a:prstGeom>
          <a:noFill/>
          <a:ln cap="flat" cmpd="sng" w="9525">
            <a:solidFill>
              <a:schemeClr val="dk1"/>
            </a:solidFill>
            <a:prstDash val="solid"/>
            <a:round/>
            <a:headEnd len="sm" w="sm" type="none"/>
            <a:tailEnd len="sm" w="sm" type="none"/>
          </a:ln>
        </p:spPr>
      </p:cxnSp>
      <p:sp>
        <p:nvSpPr>
          <p:cNvPr id="798" name="Google Shape;798;p23"/>
          <p:cNvSpPr/>
          <p:nvPr/>
        </p:nvSpPr>
        <p:spPr>
          <a:xfrm>
            <a:off x="384638" y="5749716"/>
            <a:ext cx="1450200" cy="3411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アクセス</a:t>
            </a:r>
            <a:endParaRPr b="0" i="0" sz="1400" u="none" cap="none" strike="noStrike">
              <a:solidFill>
                <a:srgbClr val="000000"/>
              </a:solidFill>
              <a:latin typeface="Arial"/>
              <a:ea typeface="Arial"/>
              <a:cs typeface="Arial"/>
              <a:sym typeface="Arial"/>
            </a:endParaRPr>
          </a:p>
        </p:txBody>
      </p:sp>
      <p:cxnSp>
        <p:nvCxnSpPr>
          <p:cNvPr id="799" name="Google Shape;799;p23"/>
          <p:cNvCxnSpPr/>
          <p:nvPr/>
        </p:nvCxnSpPr>
        <p:spPr>
          <a:xfrm>
            <a:off x="1892035" y="6086923"/>
            <a:ext cx="1920600" cy="0"/>
          </a:xfrm>
          <a:prstGeom prst="straightConnector1">
            <a:avLst/>
          </a:prstGeom>
          <a:noFill/>
          <a:ln cap="flat" cmpd="sng" w="9525">
            <a:solidFill>
              <a:schemeClr val="dk1"/>
            </a:solidFill>
            <a:prstDash val="solid"/>
            <a:round/>
            <a:headEnd len="sm" w="sm" type="none"/>
            <a:tailEnd len="sm" w="sm" type="none"/>
          </a:ln>
        </p:spPr>
      </p:cxnSp>
      <p:sp>
        <p:nvSpPr>
          <p:cNvPr id="800" name="Google Shape;800;p23"/>
          <p:cNvSpPr/>
          <p:nvPr/>
        </p:nvSpPr>
        <p:spPr>
          <a:xfrm>
            <a:off x="377641" y="6135679"/>
            <a:ext cx="1464300" cy="3795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801" name="Google Shape;801;p23"/>
          <p:cNvCxnSpPr/>
          <p:nvPr/>
        </p:nvCxnSpPr>
        <p:spPr>
          <a:xfrm>
            <a:off x="1821611" y="6548579"/>
            <a:ext cx="1920600" cy="0"/>
          </a:xfrm>
          <a:prstGeom prst="straightConnector1">
            <a:avLst/>
          </a:prstGeom>
          <a:noFill/>
          <a:ln cap="flat" cmpd="sng" w="9525">
            <a:solidFill>
              <a:schemeClr val="dk1"/>
            </a:solidFill>
            <a:prstDash val="solid"/>
            <a:round/>
            <a:headEnd len="sm" w="sm" type="none"/>
            <a:tailEnd len="sm" w="sm" type="none"/>
          </a:ln>
        </p:spPr>
      </p:cxnSp>
      <p:sp>
        <p:nvSpPr>
          <p:cNvPr id="802" name="Google Shape;802;p23"/>
          <p:cNvSpPr/>
          <p:nvPr/>
        </p:nvSpPr>
        <p:spPr>
          <a:xfrm>
            <a:off x="7338192" y="4631629"/>
            <a:ext cx="4177266" cy="1494852"/>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ill Sans"/>
              <a:ea typeface="Gill Sans"/>
              <a:cs typeface="Gill Sans"/>
              <a:sym typeface="Gill Sans"/>
            </a:endParaRPr>
          </a:p>
        </p:txBody>
      </p:sp>
      <p:sp>
        <p:nvSpPr>
          <p:cNvPr id="803" name="Google Shape;803;p23"/>
          <p:cNvSpPr txBox="1"/>
          <p:nvPr/>
        </p:nvSpPr>
        <p:spPr>
          <a:xfrm>
            <a:off x="7368200" y="4748600"/>
            <a:ext cx="4200300" cy="135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□■□備考□■□</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Gill Sans"/>
                <a:ea typeface="Gill Sans"/>
                <a:cs typeface="Gill Sans"/>
                <a:sym typeface="Gill Sans"/>
              </a:rPr>
              <a:t>・団体申込：3日前までに要予約</a:t>
            </a:r>
            <a:endParaRPr b="0"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Gill Sans"/>
                <a:ea typeface="Gill Sans"/>
                <a:cs typeface="Gill Sans"/>
                <a:sym typeface="Gill Sans"/>
              </a:rPr>
              <a:t>　個人申込：前日までに要予約</a:t>
            </a:r>
            <a:endParaRPr b="0"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Gill Sans"/>
                <a:ea typeface="Gill Sans"/>
                <a:cs typeface="Gill Sans"/>
                <a:sym typeface="Gill Sans"/>
              </a:rPr>
              <a:t>※当日でもガイド手配が出来れば案内可能</a:t>
            </a:r>
            <a:endParaRPr b="0" i="0" sz="16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Gill Sans"/>
                <a:ea typeface="Gill Sans"/>
                <a:cs typeface="Gill Sans"/>
                <a:sym typeface="Gill Sans"/>
              </a:rPr>
              <a:t>・大型バス１台まで可</a:t>
            </a:r>
            <a:endParaRPr b="0" i="0" sz="1600" u="none" cap="none" strike="noStrike">
              <a:solidFill>
                <a:srgbClr val="000000"/>
              </a:solidFill>
              <a:latin typeface="Gill Sans"/>
              <a:ea typeface="Gill Sans"/>
              <a:cs typeface="Gill Sans"/>
              <a:sym typeface="Gill Sans"/>
            </a:endParaRPr>
          </a:p>
        </p:txBody>
      </p:sp>
      <p:sp>
        <p:nvSpPr>
          <p:cNvPr id="804" name="Google Shape;804;p23"/>
          <p:cNvSpPr/>
          <p:nvPr/>
        </p:nvSpPr>
        <p:spPr>
          <a:xfrm>
            <a:off x="283768" y="1279041"/>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pic>
        <p:nvPicPr>
          <p:cNvPr id="805" name="Google Shape;805;p23"/>
          <p:cNvPicPr preferRelativeResize="0"/>
          <p:nvPr/>
        </p:nvPicPr>
        <p:blipFill rotWithShape="1">
          <a:blip r:embed="rId3">
            <a:alphaModFix/>
          </a:blip>
          <a:srcRect b="0" l="0" r="0" t="0"/>
          <a:stretch/>
        </p:blipFill>
        <p:spPr>
          <a:xfrm>
            <a:off x="8341832" y="566875"/>
            <a:ext cx="2942709" cy="3952194"/>
          </a:xfrm>
          <a:prstGeom prst="rect">
            <a:avLst/>
          </a:prstGeom>
          <a:noFill/>
          <a:ln>
            <a:noFill/>
          </a:ln>
        </p:spPr>
      </p:pic>
      <p:sp>
        <p:nvSpPr>
          <p:cNvPr id="806" name="Google Shape;806;p23"/>
          <p:cNvSpPr txBox="1"/>
          <p:nvPr/>
        </p:nvSpPr>
        <p:spPr>
          <a:xfrm>
            <a:off x="1849684" y="3698621"/>
            <a:ext cx="2127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通年　※年末年始除く</a:t>
            </a:r>
            <a:endParaRPr b="0" i="0" sz="1400" u="none" cap="none" strike="noStrike">
              <a:solidFill>
                <a:srgbClr val="000000"/>
              </a:solidFill>
              <a:latin typeface="Arial"/>
              <a:ea typeface="Arial"/>
              <a:cs typeface="Arial"/>
              <a:sym typeface="Arial"/>
            </a:endParaRPr>
          </a:p>
        </p:txBody>
      </p:sp>
      <p:sp>
        <p:nvSpPr>
          <p:cNvPr id="807" name="Google Shape;807;p23"/>
          <p:cNvSpPr/>
          <p:nvPr/>
        </p:nvSpPr>
        <p:spPr>
          <a:xfrm>
            <a:off x="1849677" y="5303218"/>
            <a:ext cx="141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約40～60分</a:t>
            </a:r>
            <a:endParaRPr b="0" i="0" sz="1400" u="none" cap="none" strike="noStrike">
              <a:solidFill>
                <a:srgbClr val="000000"/>
              </a:solidFill>
              <a:latin typeface="Arial"/>
              <a:ea typeface="Arial"/>
              <a:cs typeface="Arial"/>
              <a:sym typeface="Arial"/>
            </a:endParaRPr>
          </a:p>
        </p:txBody>
      </p:sp>
      <p:sp>
        <p:nvSpPr>
          <p:cNvPr id="808" name="Google Shape;808;p23"/>
          <p:cNvSpPr txBox="1"/>
          <p:nvPr/>
        </p:nvSpPr>
        <p:spPr>
          <a:xfrm>
            <a:off x="1849675" y="4083438"/>
            <a:ext cx="2443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3,000円（1～6名まで）</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7名以上　お一人増えるごとに</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500円プラス</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（中高生400円小学生300円）</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09" name="Google Shape;809;p23"/>
          <p:cNvSpPr txBox="1"/>
          <p:nvPr/>
        </p:nvSpPr>
        <p:spPr>
          <a:xfrm>
            <a:off x="1832061" y="6086936"/>
            <a:ext cx="22992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ja-JP" sz="900" u="none" cap="none" strike="noStrike">
                <a:solidFill>
                  <a:srgbClr val="000000"/>
                </a:solidFill>
                <a:latin typeface="Arial"/>
                <a:ea typeface="Arial"/>
                <a:cs typeface="Arial"/>
                <a:sym typeface="Arial"/>
              </a:rPr>
              <a:t>見学ガイドツアー窓口</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050-1808-2216</a:t>
            </a:r>
            <a:endParaRPr b="0" i="0" sz="1400" u="none" cap="none" strike="noStrike">
              <a:solidFill>
                <a:srgbClr val="000000"/>
              </a:solidFill>
              <a:latin typeface="Arial"/>
              <a:ea typeface="Arial"/>
              <a:cs typeface="Arial"/>
              <a:sym typeface="Arial"/>
            </a:endParaRPr>
          </a:p>
        </p:txBody>
      </p:sp>
      <p:sp>
        <p:nvSpPr>
          <p:cNvPr id="810" name="Google Shape;810;p23"/>
          <p:cNvSpPr/>
          <p:nvPr/>
        </p:nvSpPr>
        <p:spPr>
          <a:xfrm>
            <a:off x="1941395" y="4904013"/>
            <a:ext cx="1451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9:00～16:00</a:t>
            </a:r>
            <a:endParaRPr b="0" i="0" sz="1400" u="none" cap="none" strike="noStrike">
              <a:solidFill>
                <a:srgbClr val="000000"/>
              </a:solidFill>
              <a:latin typeface="Arial"/>
              <a:ea typeface="Arial"/>
              <a:cs typeface="Arial"/>
              <a:sym typeface="Arial"/>
            </a:endParaRPr>
          </a:p>
        </p:txBody>
      </p:sp>
      <p:sp>
        <p:nvSpPr>
          <p:cNvPr id="811" name="Google Shape;811;p23"/>
          <p:cNvSpPr/>
          <p:nvPr/>
        </p:nvSpPr>
        <p:spPr>
          <a:xfrm>
            <a:off x="1831958" y="5794472"/>
            <a:ext cx="1899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温泉津駅から車で5分</a:t>
            </a:r>
            <a:endParaRPr b="0" i="0" sz="1400" u="none" cap="none" strike="noStrike">
              <a:solidFill>
                <a:srgbClr val="000000"/>
              </a:solidFill>
              <a:latin typeface="Arial"/>
              <a:ea typeface="Arial"/>
              <a:cs typeface="Arial"/>
              <a:sym typeface="Arial"/>
            </a:endParaRPr>
          </a:p>
        </p:txBody>
      </p:sp>
      <p:sp>
        <p:nvSpPr>
          <p:cNvPr id="812" name="Google Shape;812;p23"/>
          <p:cNvSpPr/>
          <p:nvPr/>
        </p:nvSpPr>
        <p:spPr>
          <a:xfrm>
            <a:off x="299163" y="106753"/>
            <a:ext cx="1094382" cy="713531"/>
          </a:xfrm>
          <a:prstGeom prst="rect">
            <a:avLst/>
          </a:prstGeom>
          <a:solidFill>
            <a:srgbClr val="CC0066"/>
          </a:solidFill>
          <a:ln cap="flat" cmpd="sng" w="12700">
            <a:solidFill>
              <a:srgbClr val="CC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FFFFFF"/>
                </a:solidFill>
                <a:latin typeface="Gill Sans"/>
                <a:ea typeface="Gill Sans"/>
                <a:cs typeface="Gill Sans"/>
                <a:sym typeface="Gill Sans"/>
              </a:rPr>
              <a:t>温泉津</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813" name="Google Shape;813;p23"/>
          <p:cNvCxnSpPr/>
          <p:nvPr/>
        </p:nvCxnSpPr>
        <p:spPr>
          <a:xfrm>
            <a:off x="299163" y="203347"/>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814" name="Google Shape;814;p23"/>
          <p:cNvCxnSpPr/>
          <p:nvPr/>
        </p:nvCxnSpPr>
        <p:spPr>
          <a:xfrm>
            <a:off x="299163" y="642121"/>
            <a:ext cx="1102855" cy="7111"/>
          </a:xfrm>
          <a:prstGeom prst="straightConnector1">
            <a:avLst/>
          </a:prstGeom>
          <a:noFill/>
          <a:ln cap="flat" cmpd="sng" w="50800">
            <a:solidFill>
              <a:schemeClr val="lt1"/>
            </a:solidFill>
            <a:prstDash val="solid"/>
            <a:round/>
            <a:headEnd len="sm" w="sm" type="none"/>
            <a:tailEnd len="sm" w="sm" type="none"/>
          </a:ln>
        </p:spPr>
      </p:cxnSp>
      <p:pic>
        <p:nvPicPr>
          <p:cNvPr id="815" name="Google Shape;815;p23"/>
          <p:cNvPicPr preferRelativeResize="0"/>
          <p:nvPr/>
        </p:nvPicPr>
        <p:blipFill rotWithShape="1">
          <a:blip r:embed="rId4">
            <a:alphaModFix/>
          </a:blip>
          <a:srcRect b="0" l="0" r="0" t="0"/>
          <a:stretch/>
        </p:blipFill>
        <p:spPr>
          <a:xfrm>
            <a:off x="3959515" y="793500"/>
            <a:ext cx="2870752" cy="2136298"/>
          </a:xfrm>
          <a:prstGeom prst="rect">
            <a:avLst/>
          </a:prstGeom>
          <a:noFill/>
          <a:ln>
            <a:noFill/>
          </a:ln>
        </p:spPr>
      </p:pic>
      <p:pic>
        <p:nvPicPr>
          <p:cNvPr id="816" name="Google Shape;816;p23"/>
          <p:cNvPicPr preferRelativeResize="0"/>
          <p:nvPr/>
        </p:nvPicPr>
        <p:blipFill rotWithShape="1">
          <a:blip r:embed="rId5">
            <a:alphaModFix/>
          </a:blip>
          <a:srcRect b="0" l="0" r="0" t="0"/>
          <a:stretch/>
        </p:blipFill>
        <p:spPr>
          <a:xfrm>
            <a:off x="5516901" y="2318194"/>
            <a:ext cx="2768123" cy="2130522"/>
          </a:xfrm>
          <a:prstGeom prst="rect">
            <a:avLst/>
          </a:prstGeom>
          <a:noFill/>
          <a:ln>
            <a:noFill/>
          </a:ln>
        </p:spPr>
      </p:pic>
      <p:pic>
        <p:nvPicPr>
          <p:cNvPr id="817" name="Google Shape;817;p23"/>
          <p:cNvPicPr preferRelativeResize="0"/>
          <p:nvPr/>
        </p:nvPicPr>
        <p:blipFill rotWithShape="1">
          <a:blip r:embed="rId6">
            <a:alphaModFix/>
          </a:blip>
          <a:srcRect b="0" l="0" r="0" t="0"/>
          <a:stretch/>
        </p:blipFill>
        <p:spPr>
          <a:xfrm>
            <a:off x="11062898" y="0"/>
            <a:ext cx="905120" cy="802929"/>
          </a:xfrm>
          <a:prstGeom prst="rect">
            <a:avLst/>
          </a:prstGeom>
          <a:noFill/>
          <a:ln>
            <a:noFill/>
          </a:ln>
        </p:spPr>
      </p:pic>
      <p:sp>
        <p:nvSpPr>
          <p:cNvPr id="818" name="Google Shape;818;p23"/>
          <p:cNvSpPr/>
          <p:nvPr/>
        </p:nvSpPr>
        <p:spPr>
          <a:xfrm>
            <a:off x="286668" y="942043"/>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pic>
        <p:nvPicPr>
          <p:cNvPr id="819" name="Google Shape;819;p23"/>
          <p:cNvPicPr preferRelativeResize="0"/>
          <p:nvPr/>
        </p:nvPicPr>
        <p:blipFill rotWithShape="1">
          <a:blip r:embed="rId7">
            <a:alphaModFix/>
          </a:blip>
          <a:srcRect b="0" l="0" r="0" t="0"/>
          <a:stretch/>
        </p:blipFill>
        <p:spPr>
          <a:xfrm>
            <a:off x="1445042" y="1083046"/>
            <a:ext cx="2443777" cy="2305155"/>
          </a:xfrm>
          <a:prstGeom prst="rect">
            <a:avLst/>
          </a:prstGeom>
          <a:noFill/>
          <a:ln>
            <a:noFill/>
          </a:ln>
        </p:spPr>
      </p:pic>
      <p:sp>
        <p:nvSpPr>
          <p:cNvPr id="820" name="Google Shape;820;p23"/>
          <p:cNvSpPr txBox="1"/>
          <p:nvPr/>
        </p:nvSpPr>
        <p:spPr>
          <a:xfrm>
            <a:off x="4110947" y="4587172"/>
            <a:ext cx="3114321" cy="175432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室町時代から続く現役の採石場です。</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天井や壁一面に残された採掘時の跡や壮大な地下空間をガイド付きで見学することが出来ます。</a:t>
            </a:r>
            <a:endParaRPr b="0" i="0" sz="1400" u="none" cap="none" strike="noStrike">
              <a:solidFill>
                <a:srgbClr val="000000"/>
              </a:solidFill>
              <a:latin typeface="Arial"/>
              <a:ea typeface="Arial"/>
              <a:cs typeface="Arial"/>
              <a:sym typeface="Arial"/>
            </a:endParaRPr>
          </a:p>
        </p:txBody>
      </p:sp>
      <p:sp>
        <p:nvSpPr>
          <p:cNvPr id="821" name="Google Shape;821;p23"/>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24"/>
          <p:cNvSpPr/>
          <p:nvPr/>
        </p:nvSpPr>
        <p:spPr>
          <a:xfrm>
            <a:off x="1218200" y="6154875"/>
            <a:ext cx="2007300" cy="282900"/>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827" name="Google Shape;827;p24"/>
          <p:cNvSpPr txBox="1"/>
          <p:nvPr>
            <p:ph type="title"/>
          </p:nvPr>
        </p:nvSpPr>
        <p:spPr>
          <a:xfrm>
            <a:off x="1226678" y="262877"/>
            <a:ext cx="4382897" cy="590931"/>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2"/>
              </a:buClr>
              <a:buSzPts val="3600"/>
              <a:buFont typeface="Arial"/>
              <a:buNone/>
            </a:pPr>
            <a:r>
              <a:rPr lang="ja-JP" sz="3600">
                <a:latin typeface="Arial"/>
                <a:ea typeface="Arial"/>
                <a:cs typeface="Arial"/>
                <a:sym typeface="Arial"/>
              </a:rPr>
              <a:t>温泉津温泉 夜神楽</a:t>
            </a:r>
            <a:endParaRPr/>
          </a:p>
        </p:txBody>
      </p:sp>
      <p:sp>
        <p:nvSpPr>
          <p:cNvPr id="828" name="Google Shape;828;p24"/>
          <p:cNvSpPr/>
          <p:nvPr/>
        </p:nvSpPr>
        <p:spPr>
          <a:xfrm>
            <a:off x="123823" y="95046"/>
            <a:ext cx="1094382" cy="713531"/>
          </a:xfrm>
          <a:prstGeom prst="rect">
            <a:avLst/>
          </a:prstGeom>
          <a:solidFill>
            <a:srgbClr val="CC0066"/>
          </a:solidFill>
          <a:ln cap="flat" cmpd="sng" w="12700">
            <a:solidFill>
              <a:srgbClr val="CC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温泉津</a:t>
            </a:r>
            <a:endParaRPr b="1" i="0" sz="11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chemeClr val="lt1"/>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829" name="Google Shape;829;p24"/>
          <p:cNvCxnSpPr/>
          <p:nvPr/>
        </p:nvCxnSpPr>
        <p:spPr>
          <a:xfrm>
            <a:off x="115350" y="1821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830" name="Google Shape;830;p24"/>
          <p:cNvCxnSpPr/>
          <p:nvPr/>
        </p:nvCxnSpPr>
        <p:spPr>
          <a:xfrm>
            <a:off x="123823" y="643802"/>
            <a:ext cx="1102855" cy="7111"/>
          </a:xfrm>
          <a:prstGeom prst="straightConnector1">
            <a:avLst/>
          </a:prstGeom>
          <a:noFill/>
          <a:ln cap="flat" cmpd="sng" w="50800">
            <a:solidFill>
              <a:schemeClr val="lt1"/>
            </a:solidFill>
            <a:prstDash val="solid"/>
            <a:round/>
            <a:headEnd len="sm" w="sm" type="none"/>
            <a:tailEnd len="sm" w="sm" type="none"/>
          </a:ln>
        </p:spPr>
      </p:cxnSp>
      <p:pic>
        <p:nvPicPr>
          <p:cNvPr id="831" name="Google Shape;831;p24"/>
          <p:cNvPicPr preferRelativeResize="0"/>
          <p:nvPr/>
        </p:nvPicPr>
        <p:blipFill rotWithShape="1">
          <a:blip r:embed="rId3">
            <a:alphaModFix/>
          </a:blip>
          <a:srcRect b="0" l="0" r="0" t="0"/>
          <a:stretch/>
        </p:blipFill>
        <p:spPr>
          <a:xfrm>
            <a:off x="6393459" y="455933"/>
            <a:ext cx="4570501" cy="3417528"/>
          </a:xfrm>
          <a:prstGeom prst="rect">
            <a:avLst/>
          </a:prstGeom>
          <a:noFill/>
          <a:ln>
            <a:noFill/>
          </a:ln>
        </p:spPr>
      </p:pic>
      <p:pic>
        <p:nvPicPr>
          <p:cNvPr id="832" name="Google Shape;832;p24"/>
          <p:cNvPicPr preferRelativeResize="0"/>
          <p:nvPr/>
        </p:nvPicPr>
        <p:blipFill rotWithShape="1">
          <a:blip r:embed="rId4">
            <a:alphaModFix/>
          </a:blip>
          <a:srcRect b="0" l="0" r="0" t="0"/>
          <a:stretch/>
        </p:blipFill>
        <p:spPr>
          <a:xfrm>
            <a:off x="11111681" y="0"/>
            <a:ext cx="869649" cy="825430"/>
          </a:xfrm>
          <a:prstGeom prst="rect">
            <a:avLst/>
          </a:prstGeom>
          <a:noFill/>
          <a:ln>
            <a:noFill/>
          </a:ln>
        </p:spPr>
      </p:pic>
      <p:sp>
        <p:nvSpPr>
          <p:cNvPr id="833" name="Google Shape;833;p24"/>
          <p:cNvSpPr/>
          <p:nvPr/>
        </p:nvSpPr>
        <p:spPr>
          <a:xfrm>
            <a:off x="778900" y="4599725"/>
            <a:ext cx="5898000" cy="15144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島根県西部（石見地方）で古くから受け継がれる</a:t>
            </a:r>
            <a:endParaRPr b="1" i="0" sz="20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島根を代表する伝統芸能。</a:t>
            </a:r>
            <a:endParaRPr b="1" i="0" sz="20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神社で上演する夜神楽は“雰囲気抜群”</a:t>
            </a:r>
            <a:endParaRPr b="1" i="0" sz="20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目の前で行われる神楽は迫力満点！</a:t>
            </a:r>
            <a:endParaRPr b="1" i="0" sz="1800" u="none" cap="none" strike="noStrike">
              <a:solidFill>
                <a:schemeClr val="dk1"/>
              </a:solidFill>
              <a:latin typeface="Arial"/>
              <a:ea typeface="Arial"/>
              <a:cs typeface="Arial"/>
              <a:sym typeface="Arial"/>
            </a:endParaRPr>
          </a:p>
        </p:txBody>
      </p:sp>
      <p:sp>
        <p:nvSpPr>
          <p:cNvPr id="834" name="Google Shape;834;p24"/>
          <p:cNvSpPr/>
          <p:nvPr/>
        </p:nvSpPr>
        <p:spPr>
          <a:xfrm>
            <a:off x="111327" y="1337039"/>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835" name="Google Shape;835;p24"/>
          <p:cNvSpPr/>
          <p:nvPr/>
        </p:nvSpPr>
        <p:spPr>
          <a:xfrm>
            <a:off x="111328" y="953537"/>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pic>
        <p:nvPicPr>
          <p:cNvPr id="836" name="Google Shape;836;p24"/>
          <p:cNvPicPr preferRelativeResize="0"/>
          <p:nvPr/>
        </p:nvPicPr>
        <p:blipFill rotWithShape="1">
          <a:blip r:embed="rId5">
            <a:alphaModFix/>
          </a:blip>
          <a:srcRect b="0" l="0" r="0" t="0"/>
          <a:stretch/>
        </p:blipFill>
        <p:spPr>
          <a:xfrm>
            <a:off x="11111681" y="806829"/>
            <a:ext cx="905999" cy="830499"/>
          </a:xfrm>
          <a:prstGeom prst="rect">
            <a:avLst/>
          </a:prstGeom>
          <a:noFill/>
          <a:ln>
            <a:noFill/>
          </a:ln>
        </p:spPr>
      </p:pic>
      <p:sp>
        <p:nvSpPr>
          <p:cNvPr id="837" name="Google Shape;837;p24"/>
          <p:cNvSpPr/>
          <p:nvPr/>
        </p:nvSpPr>
        <p:spPr>
          <a:xfrm>
            <a:off x="6512872" y="3956795"/>
            <a:ext cx="5254500" cy="2596200"/>
          </a:xfrm>
          <a:prstGeom prst="roundRect">
            <a:avLst>
              <a:gd fmla="val 16667" name="adj"/>
            </a:avLst>
          </a:prstGeom>
          <a:solidFill>
            <a:schemeClr val="lt1"/>
          </a:solidFill>
          <a:ln cap="flat" cmpd="sng" w="127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開催日：毎週土曜日</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時　間：20：00（開場19：30）～21：30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場　所：龍御前神社（温泉津温泉街）</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料　金：2,000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※定員：65席</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222222"/>
                </a:solidFill>
                <a:highlight>
                  <a:srgbClr val="FFFFFF"/>
                </a:highlight>
                <a:latin typeface="Arial"/>
                <a:ea typeface="Arial"/>
                <a:cs typeface="Arial"/>
                <a:sym typeface="Arial"/>
              </a:rPr>
              <a:t>※特別公演など、実施日によって時間や料金ま　たは会場が変わる場合があります。</a:t>
            </a:r>
            <a:endParaRPr b="0" i="0" sz="24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＜ご予約・お問い合わせ＞</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　温泉津温泉旅館組合（☎</a:t>
            </a:r>
            <a:r>
              <a:rPr b="0" i="0" lang="ja-JP" sz="1800" u="none" cap="none" strike="noStrike">
                <a:solidFill>
                  <a:srgbClr val="222222"/>
                </a:solidFill>
                <a:highlight>
                  <a:srgbClr val="FFFFFF"/>
                </a:highlight>
                <a:latin typeface="Arial"/>
                <a:ea typeface="Arial"/>
                <a:cs typeface="Arial"/>
                <a:sym typeface="Arial"/>
              </a:rPr>
              <a:t>050-1808-2216</a:t>
            </a:r>
            <a:r>
              <a:rPr b="0" i="0" lang="ja-JP" sz="1800" u="none" cap="none" strike="noStrike">
                <a:solidFill>
                  <a:schemeClr val="dk1"/>
                </a:solidFill>
                <a:latin typeface="Gill Sans"/>
                <a:ea typeface="Gill Sans"/>
                <a:cs typeface="Gill Sans"/>
                <a:sym typeface="Gill Sans"/>
              </a:rPr>
              <a:t>）</a:t>
            </a:r>
            <a:endParaRPr b="0" i="0" sz="1500" u="none" cap="none" strike="noStrike">
              <a:solidFill>
                <a:schemeClr val="dk1"/>
              </a:solidFill>
              <a:latin typeface="Gill Sans"/>
              <a:ea typeface="Gill Sans"/>
              <a:cs typeface="Gill Sans"/>
              <a:sym typeface="Gill Sans"/>
            </a:endParaRPr>
          </a:p>
        </p:txBody>
      </p:sp>
      <p:sp>
        <p:nvSpPr>
          <p:cNvPr id="838" name="Google Shape;838;p24"/>
          <p:cNvSpPr txBox="1"/>
          <p:nvPr>
            <p:ph idx="12" type="sldNum"/>
          </p:nvPr>
        </p:nvSpPr>
        <p:spPr>
          <a:xfrm>
            <a:off x="9075591" y="6478532"/>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
        <p:nvSpPr>
          <p:cNvPr id="839" name="Google Shape;839;p24"/>
          <p:cNvSpPr txBox="1"/>
          <p:nvPr/>
        </p:nvSpPr>
        <p:spPr>
          <a:xfrm>
            <a:off x="1279190" y="6142413"/>
            <a:ext cx="3546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Gill Sans"/>
                <a:ea typeface="Gill Sans"/>
                <a:cs typeface="Gill Sans"/>
                <a:sym typeface="Gill Sans"/>
              </a:rPr>
              <a:t>温泉津めぐり　夜神楽　　　で検索！</a:t>
            </a:r>
            <a:endParaRPr b="0" i="0" sz="1400" u="none" cap="none" strike="noStrike">
              <a:solidFill>
                <a:srgbClr val="000000"/>
              </a:solidFill>
              <a:latin typeface="Arial"/>
              <a:ea typeface="Arial"/>
              <a:cs typeface="Arial"/>
              <a:sym typeface="Arial"/>
            </a:endParaRPr>
          </a:p>
        </p:txBody>
      </p:sp>
      <p:cxnSp>
        <p:nvCxnSpPr>
          <p:cNvPr id="840" name="Google Shape;840;p24"/>
          <p:cNvCxnSpPr/>
          <p:nvPr/>
        </p:nvCxnSpPr>
        <p:spPr>
          <a:xfrm>
            <a:off x="1218200" y="6478532"/>
            <a:ext cx="3261000" cy="20700"/>
          </a:xfrm>
          <a:prstGeom prst="straightConnector1">
            <a:avLst/>
          </a:prstGeom>
          <a:noFill/>
          <a:ln cap="flat" cmpd="sng" w="50800">
            <a:solidFill>
              <a:schemeClr val="accent4"/>
            </a:solidFill>
            <a:prstDash val="solid"/>
            <a:round/>
            <a:headEnd len="sm" w="sm" type="none"/>
            <a:tailEnd len="sm" w="sm" type="none"/>
          </a:ln>
        </p:spPr>
      </p:cxnSp>
      <p:pic>
        <p:nvPicPr>
          <p:cNvPr id="841" name="Google Shape;841;p24"/>
          <p:cNvPicPr preferRelativeResize="0"/>
          <p:nvPr/>
        </p:nvPicPr>
        <p:blipFill rotWithShape="1">
          <a:blip r:embed="rId6">
            <a:alphaModFix/>
          </a:blip>
          <a:srcRect b="0" l="0" r="0" t="0"/>
          <a:stretch/>
        </p:blipFill>
        <p:spPr>
          <a:xfrm>
            <a:off x="1286584" y="799489"/>
            <a:ext cx="4878358" cy="36516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25"/>
          <p:cNvSpPr txBox="1"/>
          <p:nvPr>
            <p:ph type="title"/>
          </p:nvPr>
        </p:nvSpPr>
        <p:spPr>
          <a:xfrm>
            <a:off x="1374399" y="182119"/>
            <a:ext cx="6514959" cy="92333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2"/>
              </a:buClr>
              <a:buSzPts val="2800"/>
              <a:buFont typeface="Arial"/>
              <a:buNone/>
            </a:pPr>
            <a:r>
              <a:rPr lang="ja-JP" sz="2800">
                <a:latin typeface="Arial"/>
                <a:ea typeface="Arial"/>
                <a:cs typeface="Arial"/>
                <a:sym typeface="Arial"/>
              </a:rPr>
              <a:t>ゆのつ温泉夜神楽プレミアム公演</a:t>
            </a:r>
            <a:br>
              <a:rPr lang="ja-JP" sz="2800">
                <a:latin typeface="Arial"/>
                <a:ea typeface="Arial"/>
                <a:cs typeface="Arial"/>
                <a:sym typeface="Arial"/>
              </a:rPr>
            </a:br>
            <a:r>
              <a:rPr lang="ja-JP" sz="3200">
                <a:latin typeface="Arial"/>
                <a:ea typeface="Arial"/>
                <a:cs typeface="Arial"/>
                <a:sym typeface="Arial"/>
              </a:rPr>
              <a:t>「ろうそく神楽」</a:t>
            </a:r>
            <a:endParaRPr/>
          </a:p>
        </p:txBody>
      </p:sp>
      <p:sp>
        <p:nvSpPr>
          <p:cNvPr id="847" name="Google Shape;847;p25"/>
          <p:cNvSpPr txBox="1"/>
          <p:nvPr>
            <p:ph idx="12" type="sldNum"/>
          </p:nvPr>
        </p:nvSpPr>
        <p:spPr>
          <a:xfrm>
            <a:off x="9096743" y="6427400"/>
            <a:ext cx="2819399" cy="34579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595959"/>
              </a:buClr>
              <a:buSzPts val="1600"/>
              <a:buFont typeface="Meiryo"/>
              <a:buNone/>
            </a:pPr>
            <a:fld id="{00000000-1234-1234-1234-123412341234}" type="slidenum">
              <a:rPr b="0" i="0" lang="ja-JP" sz="1600" u="none" cap="none" strike="noStrike">
                <a:solidFill>
                  <a:srgbClr val="595959"/>
                </a:solidFill>
                <a:latin typeface="Meiryo"/>
                <a:ea typeface="Meiryo"/>
                <a:cs typeface="Meiryo"/>
                <a:sym typeface="Meiryo"/>
              </a:rPr>
              <a:t>‹#›</a:t>
            </a:fld>
            <a:endParaRPr b="0" i="0" sz="1200" u="none" cap="none" strike="noStrike">
              <a:solidFill>
                <a:srgbClr val="595959"/>
              </a:solidFill>
              <a:latin typeface="Meiryo"/>
              <a:ea typeface="Meiryo"/>
              <a:cs typeface="Meiryo"/>
              <a:sym typeface="Meiryo"/>
            </a:endParaRPr>
          </a:p>
        </p:txBody>
      </p:sp>
      <p:sp>
        <p:nvSpPr>
          <p:cNvPr id="848" name="Google Shape;848;p25"/>
          <p:cNvSpPr/>
          <p:nvPr/>
        </p:nvSpPr>
        <p:spPr>
          <a:xfrm>
            <a:off x="123823" y="95046"/>
            <a:ext cx="1094382" cy="713531"/>
          </a:xfrm>
          <a:prstGeom prst="rect">
            <a:avLst/>
          </a:prstGeom>
          <a:solidFill>
            <a:srgbClr val="CC0066"/>
          </a:solidFill>
          <a:ln cap="flat" cmpd="sng" w="12700">
            <a:solidFill>
              <a:srgbClr val="CC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温泉津</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849" name="Google Shape;849;p25"/>
          <p:cNvCxnSpPr/>
          <p:nvPr/>
        </p:nvCxnSpPr>
        <p:spPr>
          <a:xfrm>
            <a:off x="115350" y="1821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850" name="Google Shape;850;p25"/>
          <p:cNvCxnSpPr/>
          <p:nvPr/>
        </p:nvCxnSpPr>
        <p:spPr>
          <a:xfrm>
            <a:off x="123823" y="643802"/>
            <a:ext cx="1102855" cy="7111"/>
          </a:xfrm>
          <a:prstGeom prst="straightConnector1">
            <a:avLst/>
          </a:prstGeom>
          <a:noFill/>
          <a:ln cap="flat" cmpd="sng" w="50800">
            <a:solidFill>
              <a:schemeClr val="lt1"/>
            </a:solidFill>
            <a:prstDash val="solid"/>
            <a:round/>
            <a:headEnd len="sm" w="sm" type="none"/>
            <a:tailEnd len="sm" w="sm" type="none"/>
          </a:ln>
        </p:spPr>
      </p:cxnSp>
      <p:pic>
        <p:nvPicPr>
          <p:cNvPr id="851" name="Google Shape;851;p25"/>
          <p:cNvPicPr preferRelativeResize="0"/>
          <p:nvPr/>
        </p:nvPicPr>
        <p:blipFill rotWithShape="1">
          <a:blip r:embed="rId3">
            <a:alphaModFix/>
          </a:blip>
          <a:srcRect b="0" l="0" r="0" t="0"/>
          <a:stretch/>
        </p:blipFill>
        <p:spPr>
          <a:xfrm>
            <a:off x="11111681" y="0"/>
            <a:ext cx="869649" cy="825430"/>
          </a:xfrm>
          <a:prstGeom prst="rect">
            <a:avLst/>
          </a:prstGeom>
          <a:noFill/>
          <a:ln>
            <a:noFill/>
          </a:ln>
        </p:spPr>
      </p:pic>
      <p:sp>
        <p:nvSpPr>
          <p:cNvPr id="852" name="Google Shape;852;p25"/>
          <p:cNvSpPr/>
          <p:nvPr/>
        </p:nvSpPr>
        <p:spPr>
          <a:xfrm>
            <a:off x="6344709" y="3657851"/>
            <a:ext cx="5404452"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◆石見神楽の古式鑑賞</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MS Mincho"/>
              <a:buNone/>
            </a:pPr>
            <a:r>
              <a:rPr b="0" i="0" lang="ja-JP" sz="1800" u="none" cap="none" strike="noStrike">
                <a:solidFill>
                  <a:srgbClr val="000000"/>
                </a:solidFill>
                <a:latin typeface="MS Mincho"/>
                <a:ea typeface="MS Mincho"/>
                <a:cs typeface="MS Mincho"/>
                <a:sym typeface="MS Mincho"/>
              </a:rPr>
              <a:t>石見地方に伝わる伝統芸能 石見神楽。明治時代の雰囲気そのままに鑑賞する「古式鑑賞」は、派手な照明を使わず４本の蝋燭灯りの中で行われる。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MS Mincho"/>
              <a:buNone/>
            </a:pPr>
            <a:r>
              <a:rPr b="0" i="0" lang="ja-JP" sz="1800" u="none" cap="none" strike="noStrike">
                <a:solidFill>
                  <a:srgbClr val="000000"/>
                </a:solidFill>
                <a:latin typeface="MS Mincho"/>
                <a:ea typeface="MS Mincho"/>
                <a:cs typeface="MS Mincho"/>
                <a:sym typeface="MS Mincho"/>
              </a:rPr>
              <a:t>安来の鍛冶工房・小藤氏が手作業で作り上げた燭台に灯す蝋燭灯りの中で鑑賞する石見神楽。</a:t>
            </a:r>
            <a:endParaRPr b="0" i="0" sz="1800" u="none" cap="none" strike="noStrike">
              <a:solidFill>
                <a:srgbClr val="000000"/>
              </a:solidFill>
              <a:latin typeface="MS Mincho"/>
              <a:ea typeface="MS Mincho"/>
              <a:cs typeface="MS Mincho"/>
              <a:sym typeface="MS Mincho"/>
            </a:endParaRPr>
          </a:p>
          <a:p>
            <a:pPr indent="0" lvl="0" marL="0" marR="0" rtl="0" algn="l">
              <a:lnSpc>
                <a:spcPct val="100000"/>
              </a:lnSpc>
              <a:spcBef>
                <a:spcPts val="0"/>
              </a:spcBef>
              <a:spcAft>
                <a:spcPts val="0"/>
              </a:spcAft>
              <a:buClr>
                <a:schemeClr val="dk1"/>
              </a:buClr>
              <a:buSzPts val="1800"/>
              <a:buFont typeface="Gill Sans"/>
              <a:buNone/>
            </a:pPr>
            <a:r>
              <a:t/>
            </a:r>
            <a:endParaRPr b="0" i="0" sz="1800" u="none" cap="none" strike="noStrike">
              <a:solidFill>
                <a:srgbClr val="000000"/>
              </a:solidFill>
              <a:latin typeface="MS Mincho"/>
              <a:ea typeface="MS Mincho"/>
              <a:cs typeface="MS Mincho"/>
              <a:sym typeface="MS Mincho"/>
            </a:endParaRPr>
          </a:p>
        </p:txBody>
      </p:sp>
      <p:sp>
        <p:nvSpPr>
          <p:cNvPr id="853" name="Google Shape;853;p25"/>
          <p:cNvSpPr/>
          <p:nvPr/>
        </p:nvSpPr>
        <p:spPr>
          <a:xfrm>
            <a:off x="111327" y="1337039"/>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854" name="Google Shape;854;p25"/>
          <p:cNvSpPr/>
          <p:nvPr/>
        </p:nvSpPr>
        <p:spPr>
          <a:xfrm>
            <a:off x="111328" y="953537"/>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pic>
        <p:nvPicPr>
          <p:cNvPr id="855" name="Google Shape;855;p25"/>
          <p:cNvPicPr preferRelativeResize="0"/>
          <p:nvPr/>
        </p:nvPicPr>
        <p:blipFill rotWithShape="1">
          <a:blip r:embed="rId4">
            <a:alphaModFix/>
          </a:blip>
          <a:srcRect b="0" l="0" r="0" t="0"/>
          <a:stretch/>
        </p:blipFill>
        <p:spPr>
          <a:xfrm>
            <a:off x="11111681" y="806829"/>
            <a:ext cx="905999" cy="830499"/>
          </a:xfrm>
          <a:prstGeom prst="rect">
            <a:avLst/>
          </a:prstGeom>
          <a:noFill/>
          <a:ln>
            <a:noFill/>
          </a:ln>
        </p:spPr>
      </p:pic>
      <p:sp>
        <p:nvSpPr>
          <p:cNvPr id="856" name="Google Shape;856;p25"/>
          <p:cNvSpPr/>
          <p:nvPr/>
        </p:nvSpPr>
        <p:spPr>
          <a:xfrm>
            <a:off x="1119125" y="4083250"/>
            <a:ext cx="5105700" cy="2638200"/>
          </a:xfrm>
          <a:prstGeom prst="roundRect">
            <a:avLst>
              <a:gd fmla="val 16667" name="adj"/>
            </a:avLst>
          </a:prstGeom>
          <a:solidFill>
            <a:schemeClr val="lt1"/>
          </a:solidFill>
          <a:ln cap="flat" cmpd="sng" w="127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　開催日：令和8年予定</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　　　　　3月20日　/　4月29日　/　7月19日</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9月22日　/　11月22日（年5回）</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　場　所：龍御前神社（温泉津温泉街）</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　料　金：5,000円</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開始時間：20：00～22：00</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　　定員：30名</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＜ご予約・お問い合わせ＞</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Gill Sans"/>
                <a:ea typeface="Gill Sans"/>
                <a:cs typeface="Gill Sans"/>
                <a:sym typeface="Gill Sans"/>
              </a:rPr>
              <a:t>　温泉津温泉旅館組合（☎</a:t>
            </a:r>
            <a:r>
              <a:rPr b="0" i="0" lang="ja-JP" sz="1550" u="none" cap="none" strike="noStrike">
                <a:solidFill>
                  <a:schemeClr val="dk1"/>
                </a:solidFill>
                <a:highlight>
                  <a:srgbClr val="FFFFFF"/>
                </a:highlight>
                <a:latin typeface="Verdana"/>
                <a:ea typeface="Verdana"/>
                <a:cs typeface="Verdana"/>
                <a:sym typeface="Verdana"/>
              </a:rPr>
              <a:t>050-1808-2216</a:t>
            </a:r>
            <a:r>
              <a:rPr b="0" i="0" lang="ja-JP" sz="1800" u="none" cap="none" strike="noStrike">
                <a:solidFill>
                  <a:srgbClr val="000000"/>
                </a:solidFill>
                <a:latin typeface="Gill Sans"/>
                <a:ea typeface="Gill Sans"/>
                <a:cs typeface="Gill Sans"/>
                <a:sym typeface="Gill Sans"/>
              </a:rPr>
              <a:t>）</a:t>
            </a:r>
            <a:endParaRPr b="0" i="0" sz="1500" u="none" cap="none" strike="noStrike">
              <a:solidFill>
                <a:srgbClr val="000000"/>
              </a:solidFill>
              <a:latin typeface="Gill Sans"/>
              <a:ea typeface="Gill Sans"/>
              <a:cs typeface="Gill Sans"/>
              <a:sym typeface="Gill Sans"/>
            </a:endParaRPr>
          </a:p>
        </p:txBody>
      </p:sp>
      <p:pic>
        <p:nvPicPr>
          <p:cNvPr id="857" name="Google Shape;857;p25"/>
          <p:cNvPicPr preferRelativeResize="0"/>
          <p:nvPr/>
        </p:nvPicPr>
        <p:blipFill rotWithShape="1">
          <a:blip r:embed="rId5">
            <a:alphaModFix/>
          </a:blip>
          <a:srcRect b="0" l="0" r="0" t="0"/>
          <a:stretch/>
        </p:blipFill>
        <p:spPr>
          <a:xfrm>
            <a:off x="1532413" y="1001575"/>
            <a:ext cx="4279127" cy="2957625"/>
          </a:xfrm>
          <a:prstGeom prst="rect">
            <a:avLst/>
          </a:prstGeom>
          <a:noFill/>
          <a:ln>
            <a:noFill/>
          </a:ln>
        </p:spPr>
      </p:pic>
      <p:pic>
        <p:nvPicPr>
          <p:cNvPr id="858" name="Google Shape;858;p25"/>
          <p:cNvPicPr preferRelativeResize="0"/>
          <p:nvPr/>
        </p:nvPicPr>
        <p:blipFill rotWithShape="1">
          <a:blip r:embed="rId6">
            <a:alphaModFix/>
          </a:blip>
          <a:srcRect b="0" l="0" r="0" t="0"/>
          <a:stretch/>
        </p:blipFill>
        <p:spPr>
          <a:xfrm>
            <a:off x="8974359" y="1569556"/>
            <a:ext cx="2631284" cy="1821658"/>
          </a:xfrm>
          <a:prstGeom prst="rect">
            <a:avLst/>
          </a:prstGeom>
          <a:noFill/>
          <a:ln>
            <a:noFill/>
          </a:ln>
        </p:spPr>
      </p:pic>
      <p:pic>
        <p:nvPicPr>
          <p:cNvPr id="859" name="Google Shape;859;p25"/>
          <p:cNvPicPr preferRelativeResize="0"/>
          <p:nvPr/>
        </p:nvPicPr>
        <p:blipFill rotWithShape="1">
          <a:blip r:embed="rId7">
            <a:alphaModFix/>
          </a:blip>
          <a:srcRect b="0" l="0" r="0" t="0"/>
          <a:stretch/>
        </p:blipFill>
        <p:spPr>
          <a:xfrm>
            <a:off x="6425833" y="1586083"/>
            <a:ext cx="2512176" cy="17401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26"/>
          <p:cNvSpPr/>
          <p:nvPr/>
        </p:nvSpPr>
        <p:spPr>
          <a:xfrm>
            <a:off x="76819" y="115417"/>
            <a:ext cx="1094382" cy="713531"/>
          </a:xfrm>
          <a:prstGeom prst="rect">
            <a:avLst/>
          </a:prstGeom>
          <a:solidFill>
            <a:srgbClr val="CC0066"/>
          </a:solidFill>
          <a:ln cap="flat" cmpd="sng" w="12700">
            <a:solidFill>
              <a:srgbClr val="CC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FFFFFF"/>
                </a:solidFill>
                <a:latin typeface="Gill Sans"/>
                <a:ea typeface="Gill Sans"/>
                <a:cs typeface="Gill Sans"/>
                <a:sym typeface="Gill Sans"/>
              </a:rPr>
              <a:t>温泉津</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sp>
        <p:nvSpPr>
          <p:cNvPr id="865" name="Google Shape;865;p26"/>
          <p:cNvSpPr/>
          <p:nvPr/>
        </p:nvSpPr>
        <p:spPr>
          <a:xfrm>
            <a:off x="571583" y="5007832"/>
            <a:ext cx="1450320" cy="334852"/>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866" name="Google Shape;866;p26"/>
          <p:cNvSpPr/>
          <p:nvPr/>
        </p:nvSpPr>
        <p:spPr>
          <a:xfrm>
            <a:off x="571583" y="5513421"/>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制作場所</a:t>
            </a:r>
            <a:endParaRPr b="0" i="0" sz="1400" u="none" cap="none" strike="noStrike">
              <a:solidFill>
                <a:srgbClr val="000000"/>
              </a:solidFill>
              <a:latin typeface="Arial"/>
              <a:ea typeface="Arial"/>
              <a:cs typeface="Arial"/>
              <a:sym typeface="Arial"/>
            </a:endParaRPr>
          </a:p>
        </p:txBody>
      </p:sp>
      <p:sp>
        <p:nvSpPr>
          <p:cNvPr id="867" name="Google Shape;867;p26"/>
          <p:cNvSpPr/>
          <p:nvPr/>
        </p:nvSpPr>
        <p:spPr>
          <a:xfrm>
            <a:off x="557643" y="4480085"/>
            <a:ext cx="1464260" cy="340289"/>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868" name="Google Shape;868;p26"/>
          <p:cNvSpPr/>
          <p:nvPr/>
        </p:nvSpPr>
        <p:spPr>
          <a:xfrm>
            <a:off x="571583" y="3994198"/>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869" name="Google Shape;869;p26"/>
          <p:cNvSpPr/>
          <p:nvPr/>
        </p:nvSpPr>
        <p:spPr>
          <a:xfrm>
            <a:off x="557643" y="6028659"/>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0" i="0" lang="ja-JP" sz="1200" u="none" cap="none" strike="noStrike">
                <a:solidFill>
                  <a:srgbClr val="FFFFFF"/>
                </a:solidFill>
                <a:latin typeface="Gill Sans"/>
                <a:ea typeface="Gill Sans"/>
                <a:cs typeface="Gill Sans"/>
                <a:sym typeface="Gill Sans"/>
              </a:rPr>
              <a:t>予約・問合せ先</a:t>
            </a:r>
            <a:endParaRPr b="0" i="0" sz="1400" u="none" cap="none" strike="noStrike">
              <a:solidFill>
                <a:srgbClr val="000000"/>
              </a:solidFill>
              <a:latin typeface="Arial"/>
              <a:ea typeface="Arial"/>
              <a:cs typeface="Arial"/>
              <a:sym typeface="Arial"/>
            </a:endParaRPr>
          </a:p>
        </p:txBody>
      </p:sp>
      <p:sp>
        <p:nvSpPr>
          <p:cNvPr id="870" name="Google Shape;870;p26"/>
          <p:cNvSpPr/>
          <p:nvPr/>
        </p:nvSpPr>
        <p:spPr>
          <a:xfrm>
            <a:off x="74543" y="943198"/>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cxnSp>
        <p:nvCxnSpPr>
          <p:cNvPr id="871" name="Google Shape;871;p26"/>
          <p:cNvCxnSpPr/>
          <p:nvPr/>
        </p:nvCxnSpPr>
        <p:spPr>
          <a:xfrm>
            <a:off x="2084800" y="4327544"/>
            <a:ext cx="2664000" cy="0"/>
          </a:xfrm>
          <a:prstGeom prst="straightConnector1">
            <a:avLst/>
          </a:prstGeom>
          <a:noFill/>
          <a:ln cap="flat" cmpd="sng" w="9525">
            <a:solidFill>
              <a:schemeClr val="dk1"/>
            </a:solidFill>
            <a:prstDash val="solid"/>
            <a:round/>
            <a:headEnd len="sm" w="sm" type="none"/>
            <a:tailEnd len="sm" w="sm" type="none"/>
          </a:ln>
        </p:spPr>
      </p:cxnSp>
      <p:cxnSp>
        <p:nvCxnSpPr>
          <p:cNvPr id="872" name="Google Shape;872;p26"/>
          <p:cNvCxnSpPr/>
          <p:nvPr/>
        </p:nvCxnSpPr>
        <p:spPr>
          <a:xfrm>
            <a:off x="2084800" y="4816808"/>
            <a:ext cx="2664000" cy="0"/>
          </a:xfrm>
          <a:prstGeom prst="straightConnector1">
            <a:avLst/>
          </a:prstGeom>
          <a:noFill/>
          <a:ln cap="flat" cmpd="sng" w="9525">
            <a:solidFill>
              <a:schemeClr val="dk1"/>
            </a:solidFill>
            <a:prstDash val="solid"/>
            <a:round/>
            <a:headEnd len="sm" w="sm" type="none"/>
            <a:tailEnd len="sm" w="sm" type="none"/>
          </a:ln>
        </p:spPr>
      </p:cxnSp>
      <p:cxnSp>
        <p:nvCxnSpPr>
          <p:cNvPr id="873" name="Google Shape;873;p26"/>
          <p:cNvCxnSpPr/>
          <p:nvPr/>
        </p:nvCxnSpPr>
        <p:spPr>
          <a:xfrm>
            <a:off x="2084800" y="5342684"/>
            <a:ext cx="2664000" cy="0"/>
          </a:xfrm>
          <a:prstGeom prst="straightConnector1">
            <a:avLst/>
          </a:prstGeom>
          <a:noFill/>
          <a:ln cap="flat" cmpd="sng" w="9525">
            <a:solidFill>
              <a:schemeClr val="dk1"/>
            </a:solidFill>
            <a:prstDash val="solid"/>
            <a:round/>
            <a:headEnd len="sm" w="sm" type="none"/>
            <a:tailEnd len="sm" w="sm" type="none"/>
          </a:ln>
        </p:spPr>
      </p:cxnSp>
      <p:cxnSp>
        <p:nvCxnSpPr>
          <p:cNvPr id="874" name="Google Shape;874;p26"/>
          <p:cNvCxnSpPr/>
          <p:nvPr/>
        </p:nvCxnSpPr>
        <p:spPr>
          <a:xfrm>
            <a:off x="2084800" y="5821029"/>
            <a:ext cx="2664000" cy="0"/>
          </a:xfrm>
          <a:prstGeom prst="straightConnector1">
            <a:avLst/>
          </a:prstGeom>
          <a:noFill/>
          <a:ln cap="flat" cmpd="sng" w="9525">
            <a:solidFill>
              <a:schemeClr val="dk1"/>
            </a:solidFill>
            <a:prstDash val="solid"/>
            <a:round/>
            <a:headEnd len="sm" w="sm" type="none"/>
            <a:tailEnd len="sm" w="sm" type="none"/>
          </a:ln>
        </p:spPr>
      </p:cxnSp>
      <p:cxnSp>
        <p:nvCxnSpPr>
          <p:cNvPr id="875" name="Google Shape;875;p26"/>
          <p:cNvCxnSpPr/>
          <p:nvPr/>
        </p:nvCxnSpPr>
        <p:spPr>
          <a:xfrm>
            <a:off x="2084800" y="6375679"/>
            <a:ext cx="2664000" cy="0"/>
          </a:xfrm>
          <a:prstGeom prst="straightConnector1">
            <a:avLst/>
          </a:prstGeom>
          <a:noFill/>
          <a:ln cap="flat" cmpd="sng" w="9525">
            <a:solidFill>
              <a:schemeClr val="dk1"/>
            </a:solidFill>
            <a:prstDash val="solid"/>
            <a:round/>
            <a:headEnd len="sm" w="sm" type="none"/>
            <a:tailEnd len="sm" w="sm" type="none"/>
          </a:ln>
        </p:spPr>
      </p:cxnSp>
      <p:cxnSp>
        <p:nvCxnSpPr>
          <p:cNvPr id="876" name="Google Shape;876;p26"/>
          <p:cNvCxnSpPr/>
          <p:nvPr/>
        </p:nvCxnSpPr>
        <p:spPr>
          <a:xfrm>
            <a:off x="110790" y="157285"/>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877" name="Google Shape;877;p26"/>
          <p:cNvCxnSpPr/>
          <p:nvPr/>
        </p:nvCxnSpPr>
        <p:spPr>
          <a:xfrm>
            <a:off x="105369" y="643172"/>
            <a:ext cx="1102855" cy="7111"/>
          </a:xfrm>
          <a:prstGeom prst="straightConnector1">
            <a:avLst/>
          </a:prstGeom>
          <a:noFill/>
          <a:ln cap="flat" cmpd="sng" w="50800">
            <a:solidFill>
              <a:schemeClr val="lt1"/>
            </a:solidFill>
            <a:prstDash val="solid"/>
            <a:round/>
            <a:headEnd len="sm" w="sm" type="none"/>
            <a:tailEnd len="sm" w="sm" type="none"/>
          </a:ln>
        </p:spPr>
      </p:cxnSp>
      <p:sp>
        <p:nvSpPr>
          <p:cNvPr id="878" name="Google Shape;878;p26"/>
          <p:cNvSpPr txBox="1"/>
          <p:nvPr/>
        </p:nvSpPr>
        <p:spPr>
          <a:xfrm>
            <a:off x="2111304" y="4437599"/>
            <a:ext cx="28568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約1時間～1時間30分</a:t>
            </a:r>
            <a:endParaRPr b="0" i="0" sz="1600" u="none" cap="none" strike="noStrike">
              <a:solidFill>
                <a:srgbClr val="000000"/>
              </a:solidFill>
              <a:latin typeface="Arial"/>
              <a:ea typeface="Arial"/>
              <a:cs typeface="Arial"/>
              <a:sym typeface="Arial"/>
            </a:endParaRPr>
          </a:p>
        </p:txBody>
      </p:sp>
      <p:sp>
        <p:nvSpPr>
          <p:cNvPr id="879" name="Google Shape;879;p26"/>
          <p:cNvSpPr txBox="1"/>
          <p:nvPr/>
        </p:nvSpPr>
        <p:spPr>
          <a:xfrm>
            <a:off x="2101669" y="5333074"/>
            <a:ext cx="302416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小林工房内、温泉津町内施設</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（人数に応じて設定します）</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Gill Sans"/>
              <a:buNone/>
            </a:pPr>
            <a:r>
              <a:t/>
            </a:r>
            <a:endParaRPr b="0" i="0" sz="800" u="none" cap="none" strike="noStrike">
              <a:solidFill>
                <a:srgbClr val="000000"/>
              </a:solidFill>
              <a:latin typeface="Gill Sans"/>
              <a:ea typeface="Gill Sans"/>
              <a:cs typeface="Gill Sans"/>
              <a:sym typeface="Gill Sans"/>
            </a:endParaRPr>
          </a:p>
        </p:txBody>
      </p:sp>
      <p:sp>
        <p:nvSpPr>
          <p:cNvPr id="880" name="Google Shape;880;p26"/>
          <p:cNvSpPr txBox="1"/>
          <p:nvPr/>
        </p:nvSpPr>
        <p:spPr>
          <a:xfrm>
            <a:off x="2084800" y="5851594"/>
            <a:ext cx="242339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㈱小林工房</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0855-65-2565</a:t>
            </a:r>
            <a:endParaRPr b="0" i="0" sz="2400" u="none" cap="none" strike="noStrike">
              <a:solidFill>
                <a:srgbClr val="000000"/>
              </a:solidFill>
              <a:latin typeface="Arial"/>
              <a:ea typeface="Arial"/>
              <a:cs typeface="Arial"/>
              <a:sym typeface="Arial"/>
            </a:endParaRPr>
          </a:p>
        </p:txBody>
      </p:sp>
      <p:sp>
        <p:nvSpPr>
          <p:cNvPr id="881" name="Google Shape;881;p26"/>
          <p:cNvSpPr txBox="1"/>
          <p:nvPr/>
        </p:nvSpPr>
        <p:spPr>
          <a:xfrm>
            <a:off x="2089610" y="4966295"/>
            <a:ext cx="2664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1面につき</a:t>
            </a:r>
            <a:r>
              <a:rPr b="0" i="0" lang="ja-JP" sz="1200" u="none" cap="none" strike="noStrike">
                <a:solidFill>
                  <a:srgbClr val="000000"/>
                </a:solidFill>
                <a:latin typeface="Arial"/>
                <a:ea typeface="Arial"/>
                <a:cs typeface="Arial"/>
                <a:sym typeface="Arial"/>
              </a:rPr>
              <a:t>　</a:t>
            </a:r>
            <a:r>
              <a:rPr b="0" i="0" lang="ja-JP" sz="1800" u="none" cap="none" strike="noStrike">
                <a:solidFill>
                  <a:srgbClr val="000000"/>
                </a:solidFill>
                <a:latin typeface="Arial"/>
                <a:ea typeface="Arial"/>
                <a:cs typeface="Arial"/>
                <a:sym typeface="Arial"/>
              </a:rPr>
              <a:t>8,500円</a:t>
            </a:r>
            <a:endParaRPr b="0" i="0" sz="1400" u="none" cap="none" strike="noStrike">
              <a:solidFill>
                <a:srgbClr val="000000"/>
              </a:solidFill>
              <a:latin typeface="Arial"/>
              <a:ea typeface="Arial"/>
              <a:cs typeface="Arial"/>
              <a:sym typeface="Arial"/>
            </a:endParaRPr>
          </a:p>
        </p:txBody>
      </p:sp>
      <p:sp>
        <p:nvSpPr>
          <p:cNvPr id="882" name="Google Shape;882;p26"/>
          <p:cNvSpPr txBox="1"/>
          <p:nvPr/>
        </p:nvSpPr>
        <p:spPr>
          <a:xfrm>
            <a:off x="2172799" y="3956821"/>
            <a:ext cx="2733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Gill Sans"/>
              <a:buNone/>
            </a:pPr>
            <a:r>
              <a:rPr b="0" i="0" lang="ja-JP" sz="1800" u="none" cap="none" strike="noStrike">
                <a:solidFill>
                  <a:srgbClr val="000000"/>
                </a:solidFill>
                <a:latin typeface="Arial"/>
                <a:ea typeface="Arial"/>
                <a:cs typeface="Arial"/>
                <a:sym typeface="Arial"/>
              </a:rPr>
              <a:t>通年　※要予約</a:t>
            </a:r>
            <a:endParaRPr b="0" i="0" sz="1400" u="none" cap="none" strike="noStrike">
              <a:solidFill>
                <a:srgbClr val="000000"/>
              </a:solidFill>
              <a:latin typeface="Arial"/>
              <a:ea typeface="Arial"/>
              <a:cs typeface="Arial"/>
              <a:sym typeface="Arial"/>
            </a:endParaRPr>
          </a:p>
        </p:txBody>
      </p:sp>
      <p:pic>
        <p:nvPicPr>
          <p:cNvPr id="883" name="Google Shape;883;p26"/>
          <p:cNvPicPr preferRelativeResize="0"/>
          <p:nvPr/>
        </p:nvPicPr>
        <p:blipFill rotWithShape="1">
          <a:blip r:embed="rId3">
            <a:alphaModFix/>
          </a:blip>
          <a:srcRect b="0" l="0" r="0" t="0"/>
          <a:stretch/>
        </p:blipFill>
        <p:spPr>
          <a:xfrm>
            <a:off x="11084805" y="128"/>
            <a:ext cx="910910" cy="811898"/>
          </a:xfrm>
          <a:prstGeom prst="rect">
            <a:avLst/>
          </a:prstGeom>
          <a:noFill/>
          <a:ln>
            <a:noFill/>
          </a:ln>
        </p:spPr>
      </p:pic>
      <p:sp>
        <p:nvSpPr>
          <p:cNvPr id="884" name="Google Shape;884;p26"/>
          <p:cNvSpPr/>
          <p:nvPr/>
        </p:nvSpPr>
        <p:spPr>
          <a:xfrm>
            <a:off x="8846850" y="2910000"/>
            <a:ext cx="2467500" cy="10842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p:txBody>
      </p:sp>
      <p:sp>
        <p:nvSpPr>
          <p:cNvPr id="885" name="Google Shape;885;p26"/>
          <p:cNvSpPr txBox="1"/>
          <p:nvPr/>
        </p:nvSpPr>
        <p:spPr>
          <a:xfrm>
            <a:off x="8754749" y="2995065"/>
            <a:ext cx="25596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rgbClr val="000000"/>
                </a:solidFill>
                <a:latin typeface="Arial"/>
                <a:ea typeface="Arial"/>
                <a:cs typeface="Arial"/>
                <a:sym typeface="Arial"/>
              </a:rPr>
              <a:t>□■□備考□■□</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・未就学児の方は保護者同伴</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　の上可。</a:t>
            </a:r>
            <a:endParaRPr b="0" i="0" sz="1400" u="none" cap="none" strike="noStrike">
              <a:solidFill>
                <a:srgbClr val="000000"/>
              </a:solidFill>
              <a:latin typeface="Arial"/>
              <a:ea typeface="Arial"/>
              <a:cs typeface="Arial"/>
              <a:sym typeface="Arial"/>
            </a:endParaRPr>
          </a:p>
        </p:txBody>
      </p:sp>
      <p:sp>
        <p:nvSpPr>
          <p:cNvPr id="886" name="Google Shape;886;p26"/>
          <p:cNvSpPr/>
          <p:nvPr/>
        </p:nvSpPr>
        <p:spPr>
          <a:xfrm>
            <a:off x="74543" y="1347348"/>
            <a:ext cx="1082713" cy="328360"/>
          </a:xfrm>
          <a:prstGeom prst="rect">
            <a:avLst/>
          </a:prstGeom>
          <a:solidFill>
            <a:srgbClr val="FF0000"/>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Gill Sans"/>
              <a:buNone/>
            </a:pPr>
            <a:r>
              <a:t/>
            </a:r>
            <a:endParaRPr b="1" i="0" sz="12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1" i="0" sz="12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chemeClr val="lt1"/>
              </a:buClr>
              <a:buSzPts val="1200"/>
              <a:buFont typeface="Gill Sans"/>
              <a:buNone/>
            </a:pPr>
            <a:r>
              <a:t/>
            </a:r>
            <a:endParaRPr b="1" i="0" sz="1200" u="none" cap="none" strike="noStrike">
              <a:solidFill>
                <a:srgbClr val="FFFFFF"/>
              </a:solidFill>
              <a:latin typeface="Gill Sans"/>
              <a:ea typeface="Gill Sans"/>
              <a:cs typeface="Gill Sans"/>
              <a:sym typeface="Gill Sans"/>
            </a:endParaRPr>
          </a:p>
        </p:txBody>
      </p:sp>
      <p:sp>
        <p:nvSpPr>
          <p:cNvPr id="887" name="Google Shape;887;p26"/>
          <p:cNvSpPr/>
          <p:nvPr/>
        </p:nvSpPr>
        <p:spPr>
          <a:xfrm>
            <a:off x="1563315" y="156458"/>
            <a:ext cx="5370742" cy="987252"/>
          </a:xfrm>
          <a:prstGeom prst="rect">
            <a:avLst/>
          </a:prstGeom>
          <a:noFill/>
          <a:ln>
            <a:noFill/>
          </a:ln>
        </p:spPr>
        <p:txBody>
          <a:bodyPr anchorCtr="0" anchor="ctr" bIns="31650" lIns="63300" spcFirstLastPara="1" rIns="63300" wrap="square" tIns="31650">
            <a:spAutoFit/>
          </a:bodyPr>
          <a:lstStyle/>
          <a:p>
            <a:pPr indent="0" lvl="0" marL="0" marR="0" rtl="0" algn="l">
              <a:lnSpc>
                <a:spcPct val="100000"/>
              </a:lnSpc>
              <a:spcBef>
                <a:spcPts val="0"/>
              </a:spcBef>
              <a:spcAft>
                <a:spcPts val="0"/>
              </a:spcAft>
              <a:buClr>
                <a:srgbClr val="000000"/>
              </a:buClr>
              <a:buSzPts val="3200"/>
              <a:buFont typeface="Arial"/>
              <a:buNone/>
            </a:pPr>
            <a:r>
              <a:rPr b="0" i="0" lang="ja-JP" sz="3200" u="none" cap="none" strike="noStrike">
                <a:solidFill>
                  <a:srgbClr val="000000"/>
                </a:solidFill>
                <a:latin typeface="Impact"/>
                <a:ea typeface="Impact"/>
                <a:cs typeface="Impact"/>
                <a:sym typeface="Impact"/>
              </a:rPr>
              <a:t>神楽面</a:t>
            </a:r>
            <a:r>
              <a:rPr b="0" i="0" lang="ja-JP" sz="3200" u="none" cap="none" strike="noStrike">
                <a:solidFill>
                  <a:schemeClr val="dk1"/>
                </a:solidFill>
                <a:latin typeface="Impact"/>
                <a:ea typeface="Impact"/>
                <a:cs typeface="Impact"/>
                <a:sym typeface="Impact"/>
              </a:rPr>
              <a:t>絵付け体験</a:t>
            </a:r>
            <a:endParaRPr b="0" i="0" sz="3200" u="none" cap="none" strike="noStrike">
              <a:solidFill>
                <a:schemeClr val="dk1"/>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Impact"/>
              <a:ea typeface="Impact"/>
              <a:cs typeface="Impact"/>
              <a:sym typeface="Impact"/>
            </a:endParaRPr>
          </a:p>
        </p:txBody>
      </p:sp>
      <p:sp>
        <p:nvSpPr>
          <p:cNvPr id="888" name="Google Shape;888;p26"/>
          <p:cNvSpPr/>
          <p:nvPr/>
        </p:nvSpPr>
        <p:spPr>
          <a:xfrm>
            <a:off x="5466925" y="4480075"/>
            <a:ext cx="6246000" cy="1882500"/>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島根県の伝統工芸品「石見神楽面」の製作を体験できる</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プログラム。素材は、本物と同じ「石州和紙」と「胡粉（下地塗り）」で仕上げています。約１時間で仕上げることができ、完成品はそのままお持ち帰りできます。</a:t>
            </a:r>
            <a:endParaRPr b="0" i="0" sz="1600" u="none" cap="none" strike="noStrike">
              <a:solidFill>
                <a:srgbClr val="000000"/>
              </a:solidFill>
              <a:latin typeface="Arial"/>
              <a:ea typeface="Arial"/>
              <a:cs typeface="Arial"/>
              <a:sym typeface="Arial"/>
            </a:endParaRPr>
          </a:p>
        </p:txBody>
      </p:sp>
      <p:pic>
        <p:nvPicPr>
          <p:cNvPr descr="IMG_8686" id="889" name="Google Shape;889;p26"/>
          <p:cNvPicPr preferRelativeResize="0"/>
          <p:nvPr/>
        </p:nvPicPr>
        <p:blipFill rotWithShape="1">
          <a:blip r:embed="rId4">
            <a:alphaModFix/>
          </a:blip>
          <a:srcRect b="0" l="0" r="0" t="0"/>
          <a:stretch/>
        </p:blipFill>
        <p:spPr>
          <a:xfrm>
            <a:off x="1786427" y="898631"/>
            <a:ext cx="3224050" cy="2418034"/>
          </a:xfrm>
          <a:prstGeom prst="rect">
            <a:avLst/>
          </a:prstGeom>
          <a:noFill/>
          <a:ln>
            <a:noFill/>
          </a:ln>
        </p:spPr>
      </p:pic>
      <p:pic>
        <p:nvPicPr>
          <p:cNvPr id="890" name="Google Shape;890;p26"/>
          <p:cNvPicPr preferRelativeResize="0"/>
          <p:nvPr/>
        </p:nvPicPr>
        <p:blipFill rotWithShape="1">
          <a:blip r:embed="rId5">
            <a:alphaModFix/>
          </a:blip>
          <a:srcRect b="0" l="0" r="0" t="0"/>
          <a:stretch/>
        </p:blipFill>
        <p:spPr>
          <a:xfrm>
            <a:off x="5584771" y="269890"/>
            <a:ext cx="3024166" cy="4032222"/>
          </a:xfrm>
          <a:prstGeom prst="rect">
            <a:avLst/>
          </a:prstGeom>
          <a:noFill/>
          <a:ln>
            <a:noFill/>
          </a:ln>
        </p:spPr>
      </p:pic>
      <p:sp>
        <p:nvSpPr>
          <p:cNvPr id="891" name="Google Shape;891;p26"/>
          <p:cNvSpPr/>
          <p:nvPr/>
        </p:nvSpPr>
        <p:spPr>
          <a:xfrm>
            <a:off x="1359690" y="3055446"/>
            <a:ext cx="3917613" cy="710253"/>
          </a:xfrm>
          <a:prstGeom prst="rect">
            <a:avLst/>
          </a:prstGeom>
          <a:noFill/>
          <a:ln>
            <a:noFill/>
          </a:ln>
        </p:spPr>
        <p:txBody>
          <a:bodyPr anchorCtr="0" anchor="ctr" bIns="31650" lIns="63300" spcFirstLastPara="1" rIns="63300" wrap="square" tIns="31650">
            <a:spAutoFit/>
          </a:bodyPr>
          <a:lstStyle/>
          <a:p>
            <a:pPr indent="317619"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Century"/>
                <a:ea typeface="Century"/>
                <a:cs typeface="Century"/>
                <a:sym typeface="Century"/>
              </a:rPr>
              <a:t>　　　　　　　　　　　　　　　　　　　　　　　　　</a:t>
            </a:r>
            <a:r>
              <a:rPr b="1" i="0" lang="ja-JP"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317619" lvl="0" marL="0" marR="0" rtl="0" algn="l">
              <a:lnSpc>
                <a:spcPct val="100000"/>
              </a:lnSpc>
              <a:spcBef>
                <a:spcPts val="0"/>
              </a:spcBef>
              <a:spcAft>
                <a:spcPts val="0"/>
              </a:spcAft>
              <a:buClr>
                <a:srgbClr val="000000"/>
              </a:buClr>
              <a:buSzPts val="1000"/>
              <a:buFont typeface="Arial"/>
              <a:buNone/>
            </a:pPr>
            <a:r>
              <a:rPr b="1" i="0" lang="ja-JP" sz="1000" u="none" cap="none" strike="noStrike">
                <a:solidFill>
                  <a:srgbClr val="000000"/>
                </a:solidFill>
                <a:latin typeface="Arial"/>
                <a:ea typeface="Arial"/>
                <a:cs typeface="Arial"/>
                <a:sym typeface="Arial"/>
              </a:rPr>
              <a:t>お面の種類（完成品参考）</a:t>
            </a:r>
            <a:r>
              <a:rPr b="0" i="0" lang="ja-JP" sz="1000" u="none" cap="none" strike="noStrike">
                <a:solidFill>
                  <a:schemeClr val="dk1"/>
                </a:solidFill>
                <a:latin typeface="Arial"/>
                <a:ea typeface="Arial"/>
                <a:cs typeface="Arial"/>
                <a:sym typeface="Arial"/>
              </a:rPr>
              <a:t>恵比須　鍾馗　鬼（般若） 鬼</a:t>
            </a:r>
            <a:endParaRPr b="0" i="0" sz="1000" u="none" cap="none" strike="noStrike">
              <a:solidFill>
                <a:schemeClr val="dk1"/>
              </a:solidFill>
              <a:latin typeface="Arial"/>
              <a:ea typeface="Arial"/>
              <a:cs typeface="Arial"/>
              <a:sym typeface="Arial"/>
            </a:endParaRPr>
          </a:p>
          <a:p>
            <a:pPr indent="317619"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892" name="Google Shape;892;p26"/>
          <p:cNvSpPr txBox="1"/>
          <p:nvPr/>
        </p:nvSpPr>
        <p:spPr>
          <a:xfrm>
            <a:off x="10822049" y="4959858"/>
            <a:ext cx="492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Gill Sans"/>
                <a:ea typeface="Gill Sans"/>
                <a:cs typeface="Gill Sans"/>
                <a:sym typeface="Gill Sans"/>
              </a:rPr>
              <a:t>ごふん</a:t>
            </a:r>
            <a:endParaRPr b="0" i="0" sz="1400" u="none" cap="none" strike="noStrike">
              <a:solidFill>
                <a:srgbClr val="000000"/>
              </a:solidFill>
              <a:latin typeface="Arial"/>
              <a:ea typeface="Arial"/>
              <a:cs typeface="Arial"/>
              <a:sym typeface="Arial"/>
            </a:endParaRPr>
          </a:p>
        </p:txBody>
      </p:sp>
      <p:sp>
        <p:nvSpPr>
          <p:cNvPr id="893" name="Google Shape;893;p26"/>
          <p:cNvSpPr txBox="1"/>
          <p:nvPr>
            <p:ph idx="12" type="sldNum"/>
          </p:nvPr>
        </p:nvSpPr>
        <p:spPr>
          <a:xfrm>
            <a:off x="8980750" y="6375844"/>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27"/>
          <p:cNvSpPr/>
          <p:nvPr/>
        </p:nvSpPr>
        <p:spPr>
          <a:xfrm>
            <a:off x="4469418" y="3036220"/>
            <a:ext cx="7214917" cy="35509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Gill Sans"/>
              <a:ea typeface="Gill Sans"/>
              <a:cs typeface="Gill Sans"/>
              <a:sym typeface="Gill Sans"/>
            </a:endParaRPr>
          </a:p>
        </p:txBody>
      </p:sp>
      <p:pic>
        <p:nvPicPr>
          <p:cNvPr id="899" name="Google Shape;899;p27"/>
          <p:cNvPicPr preferRelativeResize="0"/>
          <p:nvPr/>
        </p:nvPicPr>
        <p:blipFill rotWithShape="1">
          <a:blip r:embed="rId3">
            <a:alphaModFix/>
          </a:blip>
          <a:srcRect b="0" l="0" r="0" t="0"/>
          <a:stretch/>
        </p:blipFill>
        <p:spPr>
          <a:xfrm>
            <a:off x="4468938" y="650532"/>
            <a:ext cx="2139899" cy="1425737"/>
          </a:xfrm>
          <a:prstGeom prst="rect">
            <a:avLst/>
          </a:prstGeom>
          <a:noFill/>
          <a:ln>
            <a:noFill/>
          </a:ln>
        </p:spPr>
      </p:pic>
      <p:sp>
        <p:nvSpPr>
          <p:cNvPr id="900" name="Google Shape;900;p27"/>
          <p:cNvSpPr/>
          <p:nvPr/>
        </p:nvSpPr>
        <p:spPr>
          <a:xfrm>
            <a:off x="178086" y="164947"/>
            <a:ext cx="1592065" cy="822953"/>
          </a:xfrm>
          <a:prstGeom prst="rect">
            <a:avLst/>
          </a:prstGeom>
          <a:solidFill>
            <a:srgbClr val="FF0066"/>
          </a:solidFill>
          <a:ln cap="flat" cmpd="sng" w="12700">
            <a:solidFill>
              <a:srgbClr val="FF66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1" i="0" lang="ja-JP" sz="1800" u="none" cap="none" strike="noStrike">
                <a:solidFill>
                  <a:srgbClr val="FFFFFF"/>
                </a:solidFill>
                <a:latin typeface="Gill Sans"/>
                <a:ea typeface="Gill Sans"/>
                <a:cs typeface="Gill Sans"/>
                <a:sym typeface="Gill Sans"/>
              </a:rPr>
              <a:t>もっと</a:t>
            </a:r>
            <a:endParaRPr b="1" i="0" sz="18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800"/>
              <a:buFont typeface="Gill Sans"/>
              <a:buNone/>
            </a:pPr>
            <a:r>
              <a:rPr b="1" i="0" lang="ja-JP" sz="1800" u="none" cap="none" strike="noStrike">
                <a:solidFill>
                  <a:srgbClr val="FFFFFF"/>
                </a:solidFill>
                <a:latin typeface="Gill Sans"/>
                <a:ea typeface="Gill Sans"/>
                <a:cs typeface="Gill Sans"/>
                <a:sym typeface="Gill Sans"/>
              </a:rPr>
              <a:t>観光を満喫</a:t>
            </a:r>
            <a:endParaRPr b="1" i="0" sz="1800" u="none" cap="none" strike="noStrike">
              <a:solidFill>
                <a:srgbClr val="FFFFFF"/>
              </a:solidFill>
              <a:latin typeface="Gill Sans"/>
              <a:ea typeface="Gill Sans"/>
              <a:cs typeface="Gill Sans"/>
              <a:sym typeface="Gill Sans"/>
            </a:endParaRPr>
          </a:p>
        </p:txBody>
      </p:sp>
      <p:sp>
        <p:nvSpPr>
          <p:cNvPr id="901" name="Google Shape;901;p27"/>
          <p:cNvSpPr/>
          <p:nvPr/>
        </p:nvSpPr>
        <p:spPr>
          <a:xfrm>
            <a:off x="284934" y="217853"/>
            <a:ext cx="1382017" cy="691410"/>
          </a:xfrm>
          <a:prstGeom prst="frame">
            <a:avLst>
              <a:gd fmla="val 7985" name="adj1"/>
            </a:avLst>
          </a:prstGeom>
          <a:solidFill>
            <a:schemeClr val="lt2"/>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000000"/>
              </a:solidFill>
              <a:latin typeface="Gill Sans"/>
              <a:ea typeface="Gill Sans"/>
              <a:cs typeface="Gill Sans"/>
              <a:sym typeface="Gill Sans"/>
            </a:endParaRPr>
          </a:p>
        </p:txBody>
      </p:sp>
      <p:sp>
        <p:nvSpPr>
          <p:cNvPr id="902" name="Google Shape;902;p27"/>
          <p:cNvSpPr txBox="1"/>
          <p:nvPr/>
        </p:nvSpPr>
        <p:spPr>
          <a:xfrm>
            <a:off x="2087480" y="234854"/>
            <a:ext cx="2628783" cy="5002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200"/>
              <a:buFont typeface="Impact"/>
              <a:buNone/>
            </a:pPr>
            <a:r>
              <a:t/>
            </a:r>
            <a:endParaRPr b="1" i="0" sz="3200" u="none" cap="none" strike="noStrike">
              <a:solidFill>
                <a:srgbClr val="0B082E"/>
              </a:solidFill>
              <a:latin typeface="Impact"/>
              <a:ea typeface="Impact"/>
              <a:cs typeface="Impact"/>
              <a:sym typeface="Impact"/>
            </a:endParaRPr>
          </a:p>
        </p:txBody>
      </p:sp>
      <p:sp>
        <p:nvSpPr>
          <p:cNvPr id="903" name="Google Shape;903;p27"/>
          <p:cNvSpPr/>
          <p:nvPr/>
        </p:nvSpPr>
        <p:spPr>
          <a:xfrm>
            <a:off x="186406" y="1606645"/>
            <a:ext cx="1592065" cy="332435"/>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Gill Sans"/>
              <a:buNone/>
            </a:pPr>
            <a:r>
              <a:rPr b="1" i="0" lang="ja-JP" sz="16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904" name="Google Shape;904;p27"/>
          <p:cNvSpPr txBox="1"/>
          <p:nvPr/>
        </p:nvSpPr>
        <p:spPr>
          <a:xfrm>
            <a:off x="1862002" y="282021"/>
            <a:ext cx="4232010" cy="6036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B082E"/>
              </a:buClr>
              <a:buSzPts val="2800"/>
              <a:buFont typeface="Impact"/>
              <a:buNone/>
            </a:pPr>
            <a:r>
              <a:rPr b="1" i="0" lang="ja-JP" sz="2800" u="none" cap="none" strike="noStrike">
                <a:solidFill>
                  <a:srgbClr val="0B082E"/>
                </a:solidFill>
                <a:latin typeface="Impact"/>
                <a:ea typeface="Impact"/>
                <a:cs typeface="Impact"/>
                <a:sym typeface="Impact"/>
              </a:rPr>
              <a:t>大田の大あなご</a:t>
            </a:r>
            <a:endParaRPr b="0" i="0" sz="1400" u="none" cap="none" strike="noStrike">
              <a:solidFill>
                <a:srgbClr val="000000"/>
              </a:solidFill>
              <a:latin typeface="Arial"/>
              <a:ea typeface="Arial"/>
              <a:cs typeface="Arial"/>
              <a:sym typeface="Arial"/>
            </a:endParaRPr>
          </a:p>
        </p:txBody>
      </p:sp>
      <p:sp>
        <p:nvSpPr>
          <p:cNvPr id="905" name="Google Shape;905;p27"/>
          <p:cNvSpPr/>
          <p:nvPr/>
        </p:nvSpPr>
        <p:spPr>
          <a:xfrm>
            <a:off x="390094" y="4604950"/>
            <a:ext cx="1464260" cy="557827"/>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提供店舗</a:t>
            </a:r>
            <a:endParaRPr b="0" i="0" sz="1400" u="none" cap="none" strike="noStrike">
              <a:solidFill>
                <a:srgbClr val="000000"/>
              </a:solidFill>
              <a:latin typeface="Arial"/>
              <a:ea typeface="Arial"/>
              <a:cs typeface="Arial"/>
              <a:sym typeface="Arial"/>
            </a:endParaRPr>
          </a:p>
        </p:txBody>
      </p:sp>
      <p:sp>
        <p:nvSpPr>
          <p:cNvPr id="906" name="Google Shape;906;p27"/>
          <p:cNvSpPr/>
          <p:nvPr/>
        </p:nvSpPr>
        <p:spPr>
          <a:xfrm>
            <a:off x="395374" y="5368454"/>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907" name="Google Shape;907;p27"/>
          <p:cNvSpPr/>
          <p:nvPr/>
        </p:nvSpPr>
        <p:spPr>
          <a:xfrm>
            <a:off x="393009" y="4003321"/>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提供期間</a:t>
            </a:r>
            <a:endParaRPr b="0" i="0" sz="1400" u="none" cap="none" strike="noStrike">
              <a:solidFill>
                <a:srgbClr val="000000"/>
              </a:solidFill>
              <a:latin typeface="Arial"/>
              <a:ea typeface="Arial"/>
              <a:cs typeface="Arial"/>
              <a:sym typeface="Arial"/>
            </a:endParaRPr>
          </a:p>
        </p:txBody>
      </p:sp>
      <p:sp>
        <p:nvSpPr>
          <p:cNvPr id="908" name="Google Shape;908;p27"/>
          <p:cNvSpPr/>
          <p:nvPr/>
        </p:nvSpPr>
        <p:spPr>
          <a:xfrm>
            <a:off x="396590" y="5970083"/>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Gill Sans"/>
              <a:buNone/>
            </a:pPr>
            <a:r>
              <a:rPr b="0" i="0" lang="ja-JP" sz="1800" u="none" cap="none" strike="noStrike">
                <a:solidFill>
                  <a:srgbClr val="FFFFFF"/>
                </a:solidFill>
                <a:latin typeface="Gill Sans"/>
                <a:ea typeface="Gill Sans"/>
                <a:cs typeface="Gill Sans"/>
                <a:sym typeface="Gill Sans"/>
              </a:rPr>
              <a:t>問合せ</a:t>
            </a:r>
            <a:endParaRPr b="0" i="0" sz="1400" u="none" cap="none" strike="noStrike">
              <a:solidFill>
                <a:srgbClr val="000000"/>
              </a:solidFill>
              <a:latin typeface="Arial"/>
              <a:ea typeface="Arial"/>
              <a:cs typeface="Arial"/>
              <a:sym typeface="Arial"/>
            </a:endParaRPr>
          </a:p>
        </p:txBody>
      </p:sp>
      <p:cxnSp>
        <p:nvCxnSpPr>
          <p:cNvPr id="909" name="Google Shape;909;p27"/>
          <p:cNvCxnSpPr/>
          <p:nvPr/>
        </p:nvCxnSpPr>
        <p:spPr>
          <a:xfrm>
            <a:off x="1982159" y="5159163"/>
            <a:ext cx="1920683" cy="0"/>
          </a:xfrm>
          <a:prstGeom prst="straightConnector1">
            <a:avLst/>
          </a:prstGeom>
          <a:noFill/>
          <a:ln cap="flat" cmpd="sng" w="9525">
            <a:solidFill>
              <a:schemeClr val="dk1"/>
            </a:solidFill>
            <a:prstDash val="solid"/>
            <a:round/>
            <a:headEnd len="sm" w="sm" type="none"/>
            <a:tailEnd len="sm" w="sm" type="none"/>
          </a:ln>
        </p:spPr>
      </p:cxnSp>
      <p:cxnSp>
        <p:nvCxnSpPr>
          <p:cNvPr id="910" name="Google Shape;910;p27"/>
          <p:cNvCxnSpPr/>
          <p:nvPr/>
        </p:nvCxnSpPr>
        <p:spPr>
          <a:xfrm>
            <a:off x="1970383" y="5793282"/>
            <a:ext cx="1920683" cy="0"/>
          </a:xfrm>
          <a:prstGeom prst="straightConnector1">
            <a:avLst/>
          </a:prstGeom>
          <a:noFill/>
          <a:ln cap="flat" cmpd="sng" w="9525">
            <a:solidFill>
              <a:schemeClr val="dk1"/>
            </a:solidFill>
            <a:prstDash val="solid"/>
            <a:round/>
            <a:headEnd len="sm" w="sm" type="none"/>
            <a:tailEnd len="sm" w="sm" type="none"/>
          </a:ln>
        </p:spPr>
      </p:cxnSp>
      <p:cxnSp>
        <p:nvCxnSpPr>
          <p:cNvPr id="911" name="Google Shape;911;p27"/>
          <p:cNvCxnSpPr/>
          <p:nvPr/>
        </p:nvCxnSpPr>
        <p:spPr>
          <a:xfrm>
            <a:off x="1973298" y="4434190"/>
            <a:ext cx="1920683" cy="0"/>
          </a:xfrm>
          <a:prstGeom prst="straightConnector1">
            <a:avLst/>
          </a:prstGeom>
          <a:noFill/>
          <a:ln cap="flat" cmpd="sng" w="9525">
            <a:solidFill>
              <a:schemeClr val="dk1"/>
            </a:solidFill>
            <a:prstDash val="solid"/>
            <a:round/>
            <a:headEnd len="sm" w="sm" type="none"/>
            <a:tailEnd len="sm" w="sm" type="none"/>
          </a:ln>
        </p:spPr>
      </p:cxnSp>
      <p:cxnSp>
        <p:nvCxnSpPr>
          <p:cNvPr id="912" name="Google Shape;912;p27"/>
          <p:cNvCxnSpPr/>
          <p:nvPr/>
        </p:nvCxnSpPr>
        <p:spPr>
          <a:xfrm>
            <a:off x="1970382" y="6417263"/>
            <a:ext cx="1920683" cy="0"/>
          </a:xfrm>
          <a:prstGeom prst="straightConnector1">
            <a:avLst/>
          </a:prstGeom>
          <a:noFill/>
          <a:ln cap="flat" cmpd="sng" w="9525">
            <a:solidFill>
              <a:schemeClr val="dk1"/>
            </a:solidFill>
            <a:prstDash val="solid"/>
            <a:round/>
            <a:headEnd len="sm" w="sm" type="none"/>
            <a:tailEnd len="sm" w="sm" type="none"/>
          </a:ln>
        </p:spPr>
      </p:cxnSp>
      <p:sp>
        <p:nvSpPr>
          <p:cNvPr id="913" name="Google Shape;913;p27"/>
          <p:cNvSpPr txBox="1"/>
          <p:nvPr/>
        </p:nvSpPr>
        <p:spPr>
          <a:xfrm>
            <a:off x="2087480" y="4574625"/>
            <a:ext cx="192068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　約30店舗</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※パンフレット参照</a:t>
            </a:r>
            <a:endParaRPr b="0" i="0" sz="1400" u="none" cap="none" strike="noStrike">
              <a:solidFill>
                <a:srgbClr val="000000"/>
              </a:solidFill>
              <a:latin typeface="Arial"/>
              <a:ea typeface="Arial"/>
              <a:cs typeface="Arial"/>
              <a:sym typeface="Arial"/>
            </a:endParaRPr>
          </a:p>
        </p:txBody>
      </p:sp>
      <p:sp>
        <p:nvSpPr>
          <p:cNvPr id="914" name="Google Shape;914;p27"/>
          <p:cNvSpPr txBox="1"/>
          <p:nvPr/>
        </p:nvSpPr>
        <p:spPr>
          <a:xfrm>
            <a:off x="9273735" y="2409922"/>
            <a:ext cx="195638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大あなご料理提供店</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パンフレット</a:t>
            </a:r>
            <a:endParaRPr b="0" i="0" sz="1200" u="none" cap="none" strike="noStrike">
              <a:solidFill>
                <a:srgbClr val="000000"/>
              </a:solidFill>
              <a:latin typeface="Arial"/>
              <a:ea typeface="Arial"/>
              <a:cs typeface="Arial"/>
              <a:sym typeface="Arial"/>
            </a:endParaRPr>
          </a:p>
        </p:txBody>
      </p:sp>
      <p:sp>
        <p:nvSpPr>
          <p:cNvPr id="915" name="Google Shape;915;p27"/>
          <p:cNvSpPr/>
          <p:nvPr/>
        </p:nvSpPr>
        <p:spPr>
          <a:xfrm>
            <a:off x="1923533" y="5918890"/>
            <a:ext cx="2037933"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大田商工会議所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0854-82-0765</a:t>
            </a:r>
            <a:endParaRPr b="0" i="0" sz="1400" u="none" cap="none" strike="noStrike">
              <a:solidFill>
                <a:srgbClr val="000000"/>
              </a:solidFill>
              <a:latin typeface="Arial"/>
              <a:ea typeface="Arial"/>
              <a:cs typeface="Arial"/>
              <a:sym typeface="Arial"/>
            </a:endParaRPr>
          </a:p>
        </p:txBody>
      </p:sp>
      <p:sp>
        <p:nvSpPr>
          <p:cNvPr id="916" name="Google Shape;916;p27"/>
          <p:cNvSpPr txBox="1"/>
          <p:nvPr/>
        </p:nvSpPr>
        <p:spPr>
          <a:xfrm>
            <a:off x="1940075" y="5368450"/>
            <a:ext cx="2529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店舗、メニューによる</a:t>
            </a:r>
            <a:endParaRPr b="0" i="0" sz="1400" u="none" cap="none" strike="noStrike">
              <a:solidFill>
                <a:srgbClr val="000000"/>
              </a:solidFill>
              <a:latin typeface="Arial"/>
              <a:ea typeface="Arial"/>
              <a:cs typeface="Arial"/>
              <a:sym typeface="Arial"/>
            </a:endParaRPr>
          </a:p>
        </p:txBody>
      </p:sp>
      <p:sp>
        <p:nvSpPr>
          <p:cNvPr id="917" name="Google Shape;917;p27"/>
          <p:cNvSpPr txBox="1"/>
          <p:nvPr/>
        </p:nvSpPr>
        <p:spPr>
          <a:xfrm>
            <a:off x="2527174" y="4011998"/>
            <a:ext cx="6773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通年</a:t>
            </a:r>
            <a:endParaRPr b="0" i="0" sz="1400" u="none" cap="none" strike="noStrike">
              <a:solidFill>
                <a:srgbClr val="000000"/>
              </a:solidFill>
              <a:latin typeface="Arial"/>
              <a:ea typeface="Arial"/>
              <a:cs typeface="Arial"/>
              <a:sym typeface="Arial"/>
            </a:endParaRPr>
          </a:p>
        </p:txBody>
      </p:sp>
      <p:sp>
        <p:nvSpPr>
          <p:cNvPr id="918" name="Google Shape;918;p27"/>
          <p:cNvSpPr/>
          <p:nvPr/>
        </p:nvSpPr>
        <p:spPr>
          <a:xfrm>
            <a:off x="4580493" y="3216722"/>
            <a:ext cx="6961061" cy="32915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1" lang="ja-JP" sz="2000" u="sng" cap="none" strike="noStrike">
                <a:solidFill>
                  <a:srgbClr val="000000"/>
                </a:solidFill>
                <a:latin typeface="Arial"/>
                <a:ea typeface="Arial"/>
                <a:cs typeface="Arial"/>
                <a:sym typeface="Arial"/>
              </a:rPr>
              <a:t>ご当地食材の「大田の大あなご」 オリジナルメニューが続々登場</a:t>
            </a:r>
            <a:endParaRPr b="0" i="1" sz="2000" u="sng"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ご当地食材の「大田の大あなご」。島根県はアナゴの漁獲量がトップクラス（令和4年の水揚げ高は日本一）！その約半分が大田市で水揚げされています。大田市では50cmを超える大きなアナゴが獲れることから「大あなご」と呼ばれ、大きいことから脂ののりも良く、肉厚で食べ応え満点。あなご丼や寿司、天ぷらなどの和食から、ピザやトルティーヤなどの洋食まで、多くの市内飲食店で独自のメニューが提供されています。二年連続（令和5、6年）、当地で開催された王将戦において、勝負飯に大田の大あなごが食され注目されています！</a:t>
            </a:r>
            <a:endParaRPr b="0" i="0" sz="1800" u="none" cap="none" strike="noStrike">
              <a:solidFill>
                <a:srgbClr val="000000"/>
              </a:solidFill>
              <a:latin typeface="Arial"/>
              <a:ea typeface="Arial"/>
              <a:cs typeface="Arial"/>
              <a:sym typeface="Arial"/>
            </a:endParaRPr>
          </a:p>
        </p:txBody>
      </p:sp>
      <p:sp>
        <p:nvSpPr>
          <p:cNvPr id="919" name="Google Shape;919;p27"/>
          <p:cNvSpPr/>
          <p:nvPr/>
        </p:nvSpPr>
        <p:spPr>
          <a:xfrm>
            <a:off x="178060" y="1117300"/>
            <a:ext cx="1608759" cy="332435"/>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Gill Sans"/>
              <a:buNone/>
            </a:pPr>
            <a:r>
              <a:rPr b="1" i="0" lang="ja-JP" sz="16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pic>
        <p:nvPicPr>
          <p:cNvPr id="920" name="Google Shape;920;p27"/>
          <p:cNvPicPr preferRelativeResize="0"/>
          <p:nvPr/>
        </p:nvPicPr>
        <p:blipFill rotWithShape="1">
          <a:blip r:embed="rId4">
            <a:alphaModFix/>
          </a:blip>
          <a:srcRect b="0" l="0" r="0" t="0"/>
          <a:stretch/>
        </p:blipFill>
        <p:spPr>
          <a:xfrm>
            <a:off x="5689328" y="2102854"/>
            <a:ext cx="866281" cy="866281"/>
          </a:xfrm>
          <a:prstGeom prst="rect">
            <a:avLst/>
          </a:prstGeom>
          <a:noFill/>
          <a:ln>
            <a:noFill/>
          </a:ln>
        </p:spPr>
      </p:pic>
      <p:pic>
        <p:nvPicPr>
          <p:cNvPr id="921" name="Google Shape;921;p27"/>
          <p:cNvPicPr preferRelativeResize="0"/>
          <p:nvPr/>
        </p:nvPicPr>
        <p:blipFill rotWithShape="1">
          <a:blip r:embed="rId5">
            <a:alphaModFix/>
          </a:blip>
          <a:srcRect b="0" l="0" r="0" t="0"/>
          <a:stretch/>
        </p:blipFill>
        <p:spPr>
          <a:xfrm>
            <a:off x="4481541" y="2024482"/>
            <a:ext cx="1270000" cy="952501"/>
          </a:xfrm>
          <a:prstGeom prst="rect">
            <a:avLst/>
          </a:prstGeom>
          <a:noFill/>
          <a:ln>
            <a:noFill/>
          </a:ln>
        </p:spPr>
      </p:pic>
      <p:pic>
        <p:nvPicPr>
          <p:cNvPr id="922" name="Google Shape;922;p27" title="大あなご提供店パンフレット④.png"/>
          <p:cNvPicPr preferRelativeResize="0"/>
          <p:nvPr/>
        </p:nvPicPr>
        <p:blipFill rotWithShape="1">
          <a:blip r:embed="rId6">
            <a:alphaModFix/>
          </a:blip>
          <a:srcRect b="0" l="129" r="119" t="0"/>
          <a:stretch/>
        </p:blipFill>
        <p:spPr>
          <a:xfrm>
            <a:off x="8042284" y="1778068"/>
            <a:ext cx="808314" cy="1143103"/>
          </a:xfrm>
          <a:prstGeom prst="rect">
            <a:avLst/>
          </a:prstGeom>
          <a:noFill/>
          <a:ln>
            <a:noFill/>
          </a:ln>
        </p:spPr>
      </p:pic>
      <p:pic>
        <p:nvPicPr>
          <p:cNvPr id="923" name="Google Shape;923;p27" title="大あなご提供店パンフレット①.png"/>
          <p:cNvPicPr preferRelativeResize="0"/>
          <p:nvPr/>
        </p:nvPicPr>
        <p:blipFill rotWithShape="1">
          <a:blip r:embed="rId7">
            <a:alphaModFix/>
          </a:blip>
          <a:srcRect b="0" l="1105" r="1105" t="0"/>
          <a:stretch/>
        </p:blipFill>
        <p:spPr>
          <a:xfrm>
            <a:off x="7268564" y="634967"/>
            <a:ext cx="808313" cy="1143101"/>
          </a:xfrm>
          <a:prstGeom prst="rect">
            <a:avLst/>
          </a:prstGeom>
          <a:noFill/>
          <a:ln>
            <a:noFill/>
          </a:ln>
        </p:spPr>
      </p:pic>
      <p:pic>
        <p:nvPicPr>
          <p:cNvPr id="924" name="Google Shape;924;p27" title="大あなご提供店パンフレット②.png"/>
          <p:cNvPicPr preferRelativeResize="0"/>
          <p:nvPr/>
        </p:nvPicPr>
        <p:blipFill rotWithShape="1">
          <a:blip r:embed="rId8">
            <a:alphaModFix/>
          </a:blip>
          <a:srcRect b="0" l="386" r="396" t="0"/>
          <a:stretch/>
        </p:blipFill>
        <p:spPr>
          <a:xfrm>
            <a:off x="8076877" y="626946"/>
            <a:ext cx="797187" cy="1127370"/>
          </a:xfrm>
          <a:prstGeom prst="rect">
            <a:avLst/>
          </a:prstGeom>
          <a:noFill/>
          <a:ln>
            <a:noFill/>
          </a:ln>
        </p:spPr>
      </p:pic>
      <p:pic>
        <p:nvPicPr>
          <p:cNvPr id="925" name="Google Shape;925;p27" title="大あなご提供店パンフレット③.png"/>
          <p:cNvPicPr preferRelativeResize="0"/>
          <p:nvPr/>
        </p:nvPicPr>
        <p:blipFill rotWithShape="1">
          <a:blip r:embed="rId9">
            <a:alphaModFix/>
          </a:blip>
          <a:srcRect b="0" l="179" r="179" t="0"/>
          <a:stretch/>
        </p:blipFill>
        <p:spPr>
          <a:xfrm>
            <a:off x="7252711" y="1761349"/>
            <a:ext cx="808313" cy="1143101"/>
          </a:xfrm>
          <a:prstGeom prst="rect">
            <a:avLst/>
          </a:prstGeom>
          <a:noFill/>
          <a:ln>
            <a:noFill/>
          </a:ln>
        </p:spPr>
      </p:pic>
      <p:sp>
        <p:nvSpPr>
          <p:cNvPr id="926" name="Google Shape;926;p27"/>
          <p:cNvSpPr txBox="1"/>
          <p:nvPr>
            <p:ph idx="12" type="sldNum"/>
          </p:nvPr>
        </p:nvSpPr>
        <p:spPr>
          <a:xfrm>
            <a:off x="9030386" y="6474220"/>
            <a:ext cx="2819399" cy="34579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595959"/>
              </a:buClr>
              <a:buSzPts val="1200"/>
              <a:buFont typeface="Gill Sans"/>
              <a:buNone/>
            </a:pPr>
            <a:fld id="{00000000-1234-1234-1234-123412341234}" type="slidenum">
              <a:rPr b="0" i="0" lang="ja-JP" sz="1200" u="none" cap="none" strike="noStrike">
                <a:solidFill>
                  <a:srgbClr val="595959"/>
                </a:solidFill>
                <a:latin typeface="Gill Sans"/>
                <a:ea typeface="Gill Sans"/>
                <a:cs typeface="Gill Sans"/>
                <a:sym typeface="Gill Sans"/>
              </a:rPr>
              <a:t>‹#›</a:t>
            </a:fld>
            <a:endParaRPr b="0" i="0" sz="1200" u="none" cap="none" strike="noStrike">
              <a:solidFill>
                <a:srgbClr val="595959"/>
              </a:solidFill>
              <a:latin typeface="Gill Sans"/>
              <a:ea typeface="Gill Sans"/>
              <a:cs typeface="Gill Sans"/>
              <a:sym typeface="Gill Sans"/>
            </a:endParaRPr>
          </a:p>
        </p:txBody>
      </p:sp>
      <p:pic>
        <p:nvPicPr>
          <p:cNvPr id="927" name="Google Shape;927;p27" title="QR_103954.png"/>
          <p:cNvPicPr preferRelativeResize="0"/>
          <p:nvPr/>
        </p:nvPicPr>
        <p:blipFill rotWithShape="1">
          <a:blip r:embed="rId10">
            <a:alphaModFix/>
          </a:blip>
          <a:srcRect b="0" l="0" r="0" t="0"/>
          <a:stretch/>
        </p:blipFill>
        <p:spPr>
          <a:xfrm>
            <a:off x="9375626" y="560871"/>
            <a:ext cx="1752600" cy="1752600"/>
          </a:xfrm>
          <a:prstGeom prst="rect">
            <a:avLst/>
          </a:prstGeom>
          <a:noFill/>
          <a:ln>
            <a:noFill/>
          </a:ln>
        </p:spPr>
      </p:pic>
      <p:sp>
        <p:nvSpPr>
          <p:cNvPr id="928" name="Google Shape;928;p27"/>
          <p:cNvSpPr txBox="1"/>
          <p:nvPr/>
        </p:nvSpPr>
        <p:spPr>
          <a:xfrm>
            <a:off x="9503650" y="2789925"/>
            <a:ext cx="2037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Gill Sans"/>
              <a:buNone/>
            </a:pPr>
            <a:r>
              <a:rPr b="0" i="0" lang="ja-JP" sz="1000" u="none" cap="none" strike="noStrike">
                <a:solidFill>
                  <a:srgbClr val="000000"/>
                </a:solidFill>
                <a:latin typeface="Gill Sans"/>
                <a:ea typeface="Gill Sans"/>
                <a:cs typeface="Gill Sans"/>
                <a:sym typeface="Gill Sans"/>
              </a:rPr>
              <a:t>※2025年2月時点の情報です</a:t>
            </a:r>
            <a:endParaRPr b="0" i="0" sz="1400" u="none" cap="none" strike="noStrike">
              <a:solidFill>
                <a:srgbClr val="000000"/>
              </a:solidFill>
              <a:latin typeface="Arial"/>
              <a:ea typeface="Arial"/>
              <a:cs typeface="Arial"/>
              <a:sym typeface="Arial"/>
            </a:endParaRPr>
          </a:p>
        </p:txBody>
      </p:sp>
      <p:pic>
        <p:nvPicPr>
          <p:cNvPr id="929" name="Google Shape;929;p27"/>
          <p:cNvPicPr preferRelativeResize="0"/>
          <p:nvPr/>
        </p:nvPicPr>
        <p:blipFill rotWithShape="1">
          <a:blip r:embed="rId11">
            <a:alphaModFix/>
          </a:blip>
          <a:srcRect b="0" l="0" r="0" t="0"/>
          <a:stretch/>
        </p:blipFill>
        <p:spPr>
          <a:xfrm rot="5400000">
            <a:off x="1675510" y="1194417"/>
            <a:ext cx="2928914" cy="21966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28"/>
          <p:cNvSpPr/>
          <p:nvPr/>
        </p:nvSpPr>
        <p:spPr>
          <a:xfrm>
            <a:off x="178086" y="164947"/>
            <a:ext cx="1592065" cy="822953"/>
          </a:xfrm>
          <a:prstGeom prst="rect">
            <a:avLst/>
          </a:prstGeom>
          <a:solidFill>
            <a:srgbClr val="FF0066"/>
          </a:solidFill>
          <a:ln cap="flat" cmpd="sng" w="12700">
            <a:solidFill>
              <a:srgbClr val="FF66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Gill Sans"/>
                <a:ea typeface="Gill Sans"/>
                <a:cs typeface="Gill Sans"/>
                <a:sym typeface="Gill Sans"/>
              </a:rPr>
              <a:t>もっと</a:t>
            </a:r>
            <a:endParaRPr b="1" i="0" sz="1800" u="none" cap="none" strike="noStrike">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Gill Sans"/>
                <a:ea typeface="Gill Sans"/>
                <a:cs typeface="Gill Sans"/>
                <a:sym typeface="Gill Sans"/>
              </a:rPr>
              <a:t>観光を満喫</a:t>
            </a:r>
            <a:endParaRPr b="1" i="0" sz="1800" u="none" cap="none" strike="noStrike">
              <a:solidFill>
                <a:schemeClr val="lt1"/>
              </a:solidFill>
              <a:latin typeface="Gill Sans"/>
              <a:ea typeface="Gill Sans"/>
              <a:cs typeface="Gill Sans"/>
              <a:sym typeface="Gill Sans"/>
            </a:endParaRPr>
          </a:p>
        </p:txBody>
      </p:sp>
      <p:sp>
        <p:nvSpPr>
          <p:cNvPr id="935" name="Google Shape;935;p28"/>
          <p:cNvSpPr/>
          <p:nvPr/>
        </p:nvSpPr>
        <p:spPr>
          <a:xfrm>
            <a:off x="284934" y="217853"/>
            <a:ext cx="1382017" cy="691410"/>
          </a:xfrm>
          <a:prstGeom prst="frame">
            <a:avLst>
              <a:gd fmla="val 7985" name="adj1"/>
            </a:avLst>
          </a:prstGeom>
          <a:solidFill>
            <a:schemeClr val="lt2"/>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936" name="Google Shape;936;p28"/>
          <p:cNvSpPr txBox="1"/>
          <p:nvPr/>
        </p:nvSpPr>
        <p:spPr>
          <a:xfrm>
            <a:off x="2087480" y="234854"/>
            <a:ext cx="2628783" cy="5002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200"/>
              <a:buFont typeface="Impact"/>
              <a:buNone/>
            </a:pPr>
            <a:r>
              <a:t/>
            </a:r>
            <a:endParaRPr b="1" i="0" sz="3200" u="none" cap="none" strike="noStrike">
              <a:solidFill>
                <a:schemeClr val="dk2"/>
              </a:solidFill>
              <a:latin typeface="Impact"/>
              <a:ea typeface="Impact"/>
              <a:cs typeface="Impact"/>
              <a:sym typeface="Impact"/>
            </a:endParaRPr>
          </a:p>
        </p:txBody>
      </p:sp>
      <p:sp>
        <p:nvSpPr>
          <p:cNvPr id="937" name="Google Shape;937;p28"/>
          <p:cNvSpPr/>
          <p:nvPr/>
        </p:nvSpPr>
        <p:spPr>
          <a:xfrm>
            <a:off x="183743" y="1053912"/>
            <a:ext cx="1592065" cy="332435"/>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938" name="Google Shape;938;p28"/>
          <p:cNvSpPr txBox="1"/>
          <p:nvPr/>
        </p:nvSpPr>
        <p:spPr>
          <a:xfrm>
            <a:off x="1888918" y="221412"/>
            <a:ext cx="4232010" cy="6036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2800"/>
              <a:buFont typeface="Impact"/>
              <a:buNone/>
            </a:pPr>
            <a:r>
              <a:rPr b="1" i="0" lang="ja-JP" sz="2800" u="none" cap="none" strike="noStrike">
                <a:solidFill>
                  <a:schemeClr val="dk2"/>
                </a:solidFill>
                <a:latin typeface="Impact"/>
                <a:ea typeface="Impact"/>
                <a:cs typeface="Impact"/>
                <a:sym typeface="Impact"/>
              </a:rPr>
              <a:t>大田市観光タクシー</a:t>
            </a:r>
            <a:endParaRPr b="0" i="0" sz="1400" u="none" cap="none" strike="noStrike">
              <a:solidFill>
                <a:srgbClr val="000000"/>
              </a:solidFill>
              <a:latin typeface="Arial"/>
              <a:ea typeface="Arial"/>
              <a:cs typeface="Arial"/>
              <a:sym typeface="Arial"/>
            </a:endParaRPr>
          </a:p>
        </p:txBody>
      </p:sp>
      <p:sp>
        <p:nvSpPr>
          <p:cNvPr id="939" name="Google Shape;939;p28"/>
          <p:cNvSpPr/>
          <p:nvPr/>
        </p:nvSpPr>
        <p:spPr>
          <a:xfrm>
            <a:off x="178060" y="3771708"/>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940" name="Google Shape;940;p28"/>
          <p:cNvSpPr/>
          <p:nvPr/>
        </p:nvSpPr>
        <p:spPr>
          <a:xfrm>
            <a:off x="183340" y="4355777"/>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941" name="Google Shape;941;p28"/>
          <p:cNvSpPr/>
          <p:nvPr/>
        </p:nvSpPr>
        <p:spPr>
          <a:xfrm>
            <a:off x="178060" y="4911168"/>
            <a:ext cx="1464260" cy="39649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942" name="Google Shape;942;p28"/>
          <p:cNvSpPr/>
          <p:nvPr/>
        </p:nvSpPr>
        <p:spPr>
          <a:xfrm>
            <a:off x="193609" y="5576718"/>
            <a:ext cx="1464260" cy="926437"/>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Gill Sans"/>
                <a:ea typeface="Gill Sans"/>
                <a:cs typeface="Gill Sans"/>
                <a:sym typeface="Gill Sans"/>
              </a:rPr>
              <a:t>問合せ</a:t>
            </a:r>
            <a:endParaRPr b="0" i="0" sz="1400" u="none" cap="none" strike="noStrike">
              <a:solidFill>
                <a:srgbClr val="000000"/>
              </a:solidFill>
              <a:latin typeface="Arial"/>
              <a:ea typeface="Arial"/>
              <a:cs typeface="Arial"/>
              <a:sym typeface="Arial"/>
            </a:endParaRPr>
          </a:p>
        </p:txBody>
      </p:sp>
      <p:cxnSp>
        <p:nvCxnSpPr>
          <p:cNvPr id="943" name="Google Shape;943;p28"/>
          <p:cNvCxnSpPr/>
          <p:nvPr/>
        </p:nvCxnSpPr>
        <p:spPr>
          <a:xfrm>
            <a:off x="1770125" y="4191751"/>
            <a:ext cx="1920683" cy="0"/>
          </a:xfrm>
          <a:prstGeom prst="straightConnector1">
            <a:avLst/>
          </a:prstGeom>
          <a:noFill/>
          <a:ln cap="flat" cmpd="sng" w="9525">
            <a:solidFill>
              <a:schemeClr val="dk1"/>
            </a:solidFill>
            <a:prstDash val="solid"/>
            <a:round/>
            <a:headEnd len="sm" w="sm" type="none"/>
            <a:tailEnd len="sm" w="sm" type="none"/>
          </a:ln>
        </p:spPr>
      </p:cxnSp>
      <p:cxnSp>
        <p:nvCxnSpPr>
          <p:cNvPr id="944" name="Google Shape;944;p28"/>
          <p:cNvCxnSpPr/>
          <p:nvPr/>
        </p:nvCxnSpPr>
        <p:spPr>
          <a:xfrm>
            <a:off x="1758349" y="4825870"/>
            <a:ext cx="1920683" cy="0"/>
          </a:xfrm>
          <a:prstGeom prst="straightConnector1">
            <a:avLst/>
          </a:prstGeom>
          <a:noFill/>
          <a:ln cap="flat" cmpd="sng" w="9525">
            <a:solidFill>
              <a:schemeClr val="dk1"/>
            </a:solidFill>
            <a:prstDash val="solid"/>
            <a:round/>
            <a:headEnd len="sm" w="sm" type="none"/>
            <a:tailEnd len="sm" w="sm" type="none"/>
          </a:ln>
        </p:spPr>
      </p:cxnSp>
      <p:cxnSp>
        <p:nvCxnSpPr>
          <p:cNvPr id="945" name="Google Shape;945;p28"/>
          <p:cNvCxnSpPr/>
          <p:nvPr/>
        </p:nvCxnSpPr>
        <p:spPr>
          <a:xfrm>
            <a:off x="1758349" y="5305825"/>
            <a:ext cx="1920683" cy="0"/>
          </a:xfrm>
          <a:prstGeom prst="straightConnector1">
            <a:avLst/>
          </a:prstGeom>
          <a:noFill/>
          <a:ln cap="flat" cmpd="sng" w="9525">
            <a:solidFill>
              <a:schemeClr val="dk1"/>
            </a:solidFill>
            <a:prstDash val="solid"/>
            <a:round/>
            <a:headEnd len="sm" w="sm" type="none"/>
            <a:tailEnd len="sm" w="sm" type="none"/>
          </a:ln>
        </p:spPr>
      </p:cxnSp>
      <p:cxnSp>
        <p:nvCxnSpPr>
          <p:cNvPr id="946" name="Google Shape;946;p28"/>
          <p:cNvCxnSpPr/>
          <p:nvPr/>
        </p:nvCxnSpPr>
        <p:spPr>
          <a:xfrm>
            <a:off x="1758348" y="6485618"/>
            <a:ext cx="1920683" cy="0"/>
          </a:xfrm>
          <a:prstGeom prst="straightConnector1">
            <a:avLst/>
          </a:prstGeom>
          <a:noFill/>
          <a:ln cap="flat" cmpd="sng" w="9525">
            <a:solidFill>
              <a:schemeClr val="dk1"/>
            </a:solidFill>
            <a:prstDash val="solid"/>
            <a:round/>
            <a:headEnd len="sm" w="sm" type="none"/>
            <a:tailEnd len="sm" w="sm" type="none"/>
          </a:ln>
        </p:spPr>
      </p:cxnSp>
      <p:sp>
        <p:nvSpPr>
          <p:cNvPr id="947" name="Google Shape;947;p28"/>
          <p:cNvSpPr txBox="1"/>
          <p:nvPr/>
        </p:nvSpPr>
        <p:spPr>
          <a:xfrm>
            <a:off x="2387761" y="3780156"/>
            <a:ext cx="6854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通年</a:t>
            </a:r>
            <a:endParaRPr b="0" i="0" sz="1400" u="none" cap="none" strike="noStrike">
              <a:solidFill>
                <a:srgbClr val="000000"/>
              </a:solidFill>
              <a:latin typeface="Arial"/>
              <a:ea typeface="Arial"/>
              <a:cs typeface="Arial"/>
              <a:sym typeface="Arial"/>
            </a:endParaRPr>
          </a:p>
        </p:txBody>
      </p:sp>
      <p:sp>
        <p:nvSpPr>
          <p:cNvPr id="948" name="Google Shape;948;p28"/>
          <p:cNvSpPr/>
          <p:nvPr/>
        </p:nvSpPr>
        <p:spPr>
          <a:xfrm>
            <a:off x="3874800" y="3940950"/>
            <a:ext cx="2215500" cy="23538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9" name="Google Shape;949;p28"/>
          <p:cNvSpPr txBox="1"/>
          <p:nvPr/>
        </p:nvSpPr>
        <p:spPr>
          <a:xfrm>
            <a:off x="3847425" y="4016525"/>
            <a:ext cx="2329800" cy="20005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□■□備考□■□</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・出迎えは大田市以外可</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※松江・出雲・浜田、益田</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・要予約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・予約時間を越えた場合</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　延長料金あり</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a:t>
            </a:r>
            <a:r>
              <a:rPr b="0" i="0" lang="ja-JP" sz="1200" u="none" cap="none" strike="noStrike">
                <a:solidFill>
                  <a:srgbClr val="FF0000"/>
                </a:solidFill>
                <a:latin typeface="Arial"/>
                <a:ea typeface="Arial"/>
                <a:cs typeface="Arial"/>
                <a:sym typeface="Arial"/>
              </a:rPr>
              <a:t>英語対応可</a:t>
            </a:r>
            <a:endParaRPr b="0"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FF0000"/>
                </a:solidFill>
                <a:latin typeface="Arial"/>
                <a:ea typeface="Arial"/>
                <a:cs typeface="Arial"/>
                <a:sym typeface="Arial"/>
              </a:rPr>
              <a:t>　※多言語同時</a:t>
            </a:r>
            <a:endParaRPr b="0" i="0" sz="12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FF0000"/>
                </a:solidFill>
                <a:latin typeface="Arial"/>
                <a:ea typeface="Arial"/>
                <a:cs typeface="Arial"/>
                <a:sym typeface="Arial"/>
              </a:rPr>
              <a:t>　　通訳サービス実施中</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・車椅子対応可</a:t>
            </a:r>
            <a:endParaRPr b="0" i="0" sz="1200" u="none" cap="none" strike="noStrike">
              <a:solidFill>
                <a:schemeClr val="dk1"/>
              </a:solidFill>
              <a:latin typeface="Arial"/>
              <a:ea typeface="Arial"/>
              <a:cs typeface="Arial"/>
              <a:sym typeface="Arial"/>
            </a:endParaRPr>
          </a:p>
        </p:txBody>
      </p:sp>
      <p:sp>
        <p:nvSpPr>
          <p:cNvPr id="950" name="Google Shape;950;p28"/>
          <p:cNvSpPr/>
          <p:nvPr/>
        </p:nvSpPr>
        <p:spPr>
          <a:xfrm>
            <a:off x="1747011" y="5538823"/>
            <a:ext cx="203793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富士第一交通　大田本社</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0854-82-0418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富士第一交通　配車センター</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0854-82-0660</a:t>
            </a:r>
            <a:endParaRPr b="0" i="0" sz="1400" u="none" cap="none" strike="noStrike">
              <a:solidFill>
                <a:srgbClr val="000000"/>
              </a:solidFill>
              <a:latin typeface="Arial"/>
              <a:ea typeface="Arial"/>
              <a:cs typeface="Arial"/>
              <a:sym typeface="Arial"/>
            </a:endParaRPr>
          </a:p>
        </p:txBody>
      </p:sp>
      <p:sp>
        <p:nvSpPr>
          <p:cNvPr id="951" name="Google Shape;951;p28"/>
          <p:cNvSpPr txBox="1"/>
          <p:nvPr/>
        </p:nvSpPr>
        <p:spPr>
          <a:xfrm>
            <a:off x="3909925" y="1784213"/>
            <a:ext cx="23298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Century"/>
                <a:ea typeface="Century"/>
                <a:cs typeface="Century"/>
                <a:sym typeface="Century"/>
              </a:rPr>
              <a:t>大田市内の観光名所である石見銀山 、三瓶 、温泉津 などプライベートな旅におすすめ</a:t>
            </a:r>
            <a:endParaRPr b="0" i="0" sz="1600" u="none" cap="none" strike="noStrike">
              <a:solidFill>
                <a:schemeClr val="dk1"/>
              </a:solidFill>
              <a:latin typeface="Century"/>
              <a:ea typeface="Century"/>
              <a:cs typeface="Century"/>
              <a:sym typeface="Century"/>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Century"/>
                <a:ea typeface="Century"/>
                <a:cs typeface="Century"/>
                <a:sym typeface="Century"/>
              </a:rPr>
              <a:t>複数人での利用がお得</a:t>
            </a:r>
            <a:endParaRPr b="0" i="0" sz="1600" u="none" cap="none" strike="noStrike">
              <a:solidFill>
                <a:schemeClr val="dk1"/>
              </a:solidFill>
              <a:latin typeface="Century"/>
              <a:ea typeface="Century"/>
              <a:cs typeface="Century"/>
              <a:sym typeface="Century"/>
            </a:endParaRPr>
          </a:p>
        </p:txBody>
      </p:sp>
      <p:pic>
        <p:nvPicPr>
          <p:cNvPr id="952" name="Google Shape;952;p28"/>
          <p:cNvPicPr preferRelativeResize="0"/>
          <p:nvPr/>
        </p:nvPicPr>
        <p:blipFill rotWithShape="1">
          <a:blip r:embed="rId3">
            <a:alphaModFix/>
          </a:blip>
          <a:srcRect b="0" l="0" r="0" t="0"/>
          <a:stretch/>
        </p:blipFill>
        <p:spPr>
          <a:xfrm>
            <a:off x="1694461" y="949382"/>
            <a:ext cx="2215467" cy="2777284"/>
          </a:xfrm>
          <a:prstGeom prst="rect">
            <a:avLst/>
          </a:prstGeom>
          <a:noFill/>
          <a:ln>
            <a:noFill/>
          </a:ln>
        </p:spPr>
      </p:pic>
      <p:sp>
        <p:nvSpPr>
          <p:cNvPr id="953" name="Google Shape;953;p28"/>
          <p:cNvSpPr txBox="1"/>
          <p:nvPr/>
        </p:nvSpPr>
        <p:spPr>
          <a:xfrm>
            <a:off x="1754407" y="4379484"/>
            <a:ext cx="271697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普 通 車 ：    7,900円/ｈ～</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ジャンボ  ：  11,000円/ｈ～</a:t>
            </a:r>
            <a:endParaRPr b="0" i="0" sz="1400" u="none" cap="none" strike="noStrike">
              <a:solidFill>
                <a:srgbClr val="000000"/>
              </a:solidFill>
              <a:latin typeface="Arial"/>
              <a:ea typeface="Arial"/>
              <a:cs typeface="Arial"/>
              <a:sym typeface="Arial"/>
            </a:endParaRPr>
          </a:p>
        </p:txBody>
      </p:sp>
      <p:sp>
        <p:nvSpPr>
          <p:cNvPr id="954" name="Google Shape;954;p28"/>
          <p:cNvSpPr txBox="1"/>
          <p:nvPr/>
        </p:nvSpPr>
        <p:spPr>
          <a:xfrm>
            <a:off x="1761625" y="4936716"/>
            <a:ext cx="17741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1時間～6時間</a:t>
            </a:r>
            <a:endParaRPr b="0" i="0" sz="1400" u="none" cap="none" strike="noStrike">
              <a:solidFill>
                <a:srgbClr val="000000"/>
              </a:solidFill>
              <a:latin typeface="Arial"/>
              <a:ea typeface="Arial"/>
              <a:cs typeface="Arial"/>
              <a:sym typeface="Arial"/>
            </a:endParaRPr>
          </a:p>
        </p:txBody>
      </p:sp>
      <p:graphicFrame>
        <p:nvGraphicFramePr>
          <p:cNvPr id="955" name="Google Shape;955;p28"/>
          <p:cNvGraphicFramePr/>
          <p:nvPr/>
        </p:nvGraphicFramePr>
        <p:xfrm>
          <a:off x="6173420" y="569798"/>
          <a:ext cx="3000000" cy="3000000"/>
        </p:xfrm>
        <a:graphic>
          <a:graphicData uri="http://schemas.openxmlformats.org/drawingml/2006/table">
            <a:tbl>
              <a:tblPr>
                <a:noFill/>
                <a:tableStyleId>{D69ADA33-16F7-4004-BD23-5BC1CB23D559}</a:tableStyleId>
              </a:tblPr>
              <a:tblGrid>
                <a:gridCol w="2639225"/>
                <a:gridCol w="940900"/>
                <a:gridCol w="938700"/>
                <a:gridCol w="744325"/>
              </a:tblGrid>
              <a:tr h="217525">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観光コース（</a:t>
                      </a:r>
                      <a:r>
                        <a:rPr b="0" lang="ja-JP" sz="900" u="none" cap="none" strike="noStrike">
                          <a:solidFill>
                            <a:srgbClr val="FF0000"/>
                          </a:solidFill>
                        </a:rPr>
                        <a:t>例</a:t>
                      </a:r>
                      <a:r>
                        <a:rPr b="0" lang="ja-JP" sz="900" u="none" cap="none" strike="noStrike">
                          <a:solidFill>
                            <a:srgbClr val="FFFFFF"/>
                          </a:solidFill>
                        </a:rPr>
                        <a:t>）</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38761D"/>
                      </a:solidFill>
                      <a:prstDash val="solid"/>
                      <a:round/>
                      <a:headEnd len="sm" w="sm" type="none"/>
                      <a:tailEnd len="sm" w="sm" type="none"/>
                    </a:lnB>
                    <a:solidFill>
                      <a:srgbClr val="008080"/>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貸切時間</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38761D"/>
                      </a:solidFill>
                      <a:prstDash val="solid"/>
                      <a:round/>
                      <a:headEnd len="sm" w="sm" type="none"/>
                      <a:tailEnd len="sm" w="sm" type="none"/>
                    </a:lnB>
                    <a:solidFill>
                      <a:srgbClr val="008080"/>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普通車</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38761D"/>
                      </a:solidFill>
                      <a:prstDash val="solid"/>
                      <a:round/>
                      <a:headEnd len="sm" w="sm" type="none"/>
                      <a:tailEnd len="sm" w="sm" type="none"/>
                    </a:lnB>
                    <a:solidFill>
                      <a:srgbClr val="008080"/>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ジャンボ</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38761D"/>
                      </a:solidFill>
                      <a:prstDash val="solid"/>
                      <a:round/>
                      <a:headEnd len="sm" w="sm" type="none"/>
                      <a:tailEnd len="sm" w="sm" type="none"/>
                    </a:lnB>
                    <a:solidFill>
                      <a:srgbClr val="008080"/>
                    </a:solidFill>
                  </a:tcPr>
                </a:tc>
              </a:tr>
              <a:tr h="4350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①大田市内　→　物部神社　→　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約1,500年の歴史 石見国一ノ宮 ！</a:t>
                      </a:r>
                      <a:endParaRPr sz="8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１時間</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7,900円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11,000円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r>
              <a:tr h="596525">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② 大田市内 → 仁摩ｻﾝﾄﾞﾐｭｰｼﾞｱﾑ（砂博物館）</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t>　　→ 琴ヶ浜の鳴砂 → 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　　　世界最大一年計砂時計♪ ＆ </a:t>
                      </a:r>
                      <a:endParaRPr sz="800" u="none" cap="none" strike="noStrike">
                        <a:solidFill>
                          <a:srgbClr val="FF0000"/>
                        </a:solidFill>
                      </a:endParaRPr>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　　【琴姫の伝説】鳴砂の浜♪</a:t>
                      </a:r>
                      <a:endParaRPr sz="8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２時間</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15,800円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22,000円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r>
              <a:tr h="4350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③ 大田市内→ （世界遺産）温泉津温泉 →大田市内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世界遺産の温泉津温泉。明治・大正時代の</a:t>
                      </a:r>
                      <a:endParaRPr sz="800" u="none" cap="none" strike="noStrike">
                        <a:solidFill>
                          <a:srgbClr val="FF0000"/>
                        </a:solidFill>
                      </a:endParaRPr>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建物が多く残るレトロな町並みが魅力！</a:t>
                      </a:r>
                      <a:r>
                        <a:rPr lang="ja-JP" sz="600" u="none" cap="none" strike="noStrike">
                          <a:solidFill>
                            <a:srgbClr val="FF0000"/>
                          </a:solidFill>
                        </a:rPr>
                        <a:t>　</a:t>
                      </a:r>
                      <a:endParaRPr sz="6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３時間</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23,700円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33,000円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r>
              <a:tr h="596525">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④ 大田市内→井戸神社（勝海舟の筆による額あり）</a:t>
                      </a:r>
                      <a:endParaRPr sz="800" u="none" cap="none" strike="noStrike"/>
                    </a:p>
                    <a:p>
                      <a:pPr indent="0" lvl="0" marL="0" marR="0" rtl="0" algn="l">
                        <a:lnSpc>
                          <a:spcPct val="100000"/>
                        </a:lnSpc>
                        <a:spcBef>
                          <a:spcPts val="0"/>
                        </a:spcBef>
                        <a:spcAft>
                          <a:spcPts val="0"/>
                        </a:spcAft>
                        <a:buClr>
                          <a:srgbClr val="000000"/>
                        </a:buClr>
                        <a:buSzPts val="800"/>
                        <a:buFont typeface="Arial"/>
                        <a:buNone/>
                      </a:pPr>
                      <a:r>
                        <a:rPr lang="ja-JP" sz="800" u="none" cap="none" strike="noStrike"/>
                        <a:t>　　　　　→（世界遺産）石見銀山→五百羅漢</a:t>
                      </a:r>
                      <a:endParaRPr sz="800" u="none" cap="none" strike="noStrike"/>
                    </a:p>
                    <a:p>
                      <a:pPr indent="0" lvl="0" marL="0" marR="0" rtl="0" algn="l">
                        <a:lnSpc>
                          <a:spcPct val="100000"/>
                        </a:lnSpc>
                        <a:spcBef>
                          <a:spcPts val="0"/>
                        </a:spcBef>
                        <a:spcAft>
                          <a:spcPts val="0"/>
                        </a:spcAft>
                        <a:buClr>
                          <a:srgbClr val="000000"/>
                        </a:buClr>
                        <a:buSzPts val="800"/>
                        <a:buFont typeface="Arial"/>
                        <a:buNone/>
                      </a:pPr>
                      <a:r>
                        <a:rPr lang="ja-JP" sz="800" u="none" cap="none" strike="noStrike"/>
                        <a:t>　　　　　→世界遺産センター→大田市内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石見銀山は世界遺産　見どころ満載！</a:t>
                      </a:r>
                      <a:endParaRPr sz="800" u="none" cap="none" strike="noStrike">
                        <a:solidFill>
                          <a:srgbClr val="FF0000"/>
                        </a:solidFill>
                      </a:endParaRPr>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rowSpan="4">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４時間</a:t>
                      </a:r>
                      <a:endParaRPr sz="16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rowSpan="4">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31,60000円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rowSpan="4">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44,000円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r>
              <a:tr h="757975">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⑤ 大田市内 → 縄文の森ミュージアム（四千年前の大古の森） → 三瓶自然館サヒメル→　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三瓶山・大古の森の香りを体感しませんか♪</a:t>
                      </a:r>
                      <a:r>
                        <a:rPr lang="ja-JP" sz="600" u="none" cap="none" strike="noStrike">
                          <a:solidFill>
                            <a:srgbClr val="FF0000"/>
                          </a:solidFill>
                        </a:rPr>
                        <a:t>　　　</a:t>
                      </a:r>
                      <a:endParaRPr sz="6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vMerge="1"/>
                <a:tc vMerge="1"/>
                <a:tc vMerge="1"/>
              </a:tr>
              <a:tr h="4350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⑥ 大田市内→（世界遺産）石見銀山 →城上神社（鳴き竜の天井 リンリン♪）→大田市内</a:t>
                      </a:r>
                      <a:endParaRPr sz="16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vMerge="1"/>
                <a:tc vMerge="1"/>
                <a:tc vMerge="1"/>
              </a:tr>
              <a:tr h="4350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⑦ 大田市内→ しまね海洋館アクアス　→　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お子さんにも人気の 白イルカ♪</a:t>
                      </a:r>
                      <a:endParaRPr sz="8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vMerge="1"/>
                <a:tc vMerge="1"/>
                <a:tc vMerge="1"/>
              </a:tr>
              <a:tr h="9194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⑧ 大田市内 → 日御碕神社 → 出雲日御碕灯台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t>　　　→ 古代出雲歴史博物館 → 出雲大社→ 出雲市内　</a:t>
                      </a:r>
                      <a:r>
                        <a:rPr lang="ja-JP" sz="800" u="none" cap="none" strike="noStrike">
                          <a:solidFill>
                            <a:srgbClr val="FF0000"/>
                          </a:solidFill>
                        </a:rPr>
                        <a:t> アマテラスオオミカミ＆スサノオノミコト＆オオクニヌシノカミ　日本神話のパワースポット巡り！</a:t>
                      </a:r>
                      <a:endParaRPr sz="8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５時間</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39,500円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55,000円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r>
              <a:tr h="4350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⑨ 大田市内 →　 出雲大社 →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t>（国宝）松江城 → 大田市内</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t>　</a:t>
                      </a:r>
                      <a:r>
                        <a:rPr lang="ja-JP" sz="800" u="none" cap="none" strike="noStrike">
                          <a:solidFill>
                            <a:srgbClr val="FF0000"/>
                          </a:solidFill>
                        </a:rPr>
                        <a:t>大人気コース！</a:t>
                      </a:r>
                      <a:r>
                        <a:rPr lang="ja-JP" sz="800" u="none" cap="none" strike="noStrike"/>
                        <a:t>　</a:t>
                      </a:r>
                      <a:endParaRPr sz="8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rowSpan="2">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６時間</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rowSpan="2">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43,200円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rowSpan="2">
                  <a:txBody>
                    <a:bodyPr/>
                    <a:lstStyle/>
                    <a:p>
                      <a:pPr indent="0" lvl="0" marL="0" marR="0" rtl="0" algn="ctr">
                        <a:lnSpc>
                          <a:spcPct val="100000"/>
                        </a:lnSpc>
                        <a:spcBef>
                          <a:spcPts val="0"/>
                        </a:spcBef>
                        <a:spcAft>
                          <a:spcPts val="0"/>
                        </a:spcAft>
                        <a:buClr>
                          <a:srgbClr val="000000"/>
                        </a:buClr>
                        <a:buSzPts val="900"/>
                        <a:buFont typeface="Arial"/>
                        <a:buNone/>
                      </a:pPr>
                      <a:r>
                        <a:rPr lang="ja-JP" sz="900" u="none" cap="none" strike="noStrike"/>
                        <a:t>60,000円</a:t>
                      </a:r>
                      <a:endParaRPr sz="1700" u="none" cap="none" strike="noStrike"/>
                    </a:p>
                  </a:txBody>
                  <a:tcPr marT="34050" marB="34050" marR="32700" marL="17025" anchor="ctr">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r>
              <a:tr h="435050">
                <a:tc>
                  <a:txBody>
                    <a:bodyPr/>
                    <a:lstStyle/>
                    <a:p>
                      <a:pPr indent="0" lvl="0" marL="0" marR="0" rtl="0" algn="ctr">
                        <a:lnSpc>
                          <a:spcPct val="100000"/>
                        </a:lnSpc>
                        <a:spcBef>
                          <a:spcPts val="0"/>
                        </a:spcBef>
                        <a:spcAft>
                          <a:spcPts val="0"/>
                        </a:spcAft>
                        <a:buClr>
                          <a:srgbClr val="000000"/>
                        </a:buClr>
                        <a:buSzPts val="800"/>
                        <a:buFont typeface="Arial"/>
                        <a:buNone/>
                      </a:pPr>
                      <a:r>
                        <a:rPr lang="ja-JP" sz="800" u="none" cap="none" strike="noStrike"/>
                        <a:t>⑩ 大田市内 → （世界遺産）石見銀山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t>　　　　　　　　→ 出雲大社 → 大田市内　</a:t>
                      </a:r>
                      <a:endParaRPr sz="800" u="none" cap="none" strike="noStrike"/>
                    </a:p>
                    <a:p>
                      <a:pPr indent="0" lvl="0" marL="0" marR="0" rtl="0" algn="ctr">
                        <a:lnSpc>
                          <a:spcPct val="100000"/>
                        </a:lnSpc>
                        <a:spcBef>
                          <a:spcPts val="0"/>
                        </a:spcBef>
                        <a:spcAft>
                          <a:spcPts val="0"/>
                        </a:spcAft>
                        <a:buClr>
                          <a:srgbClr val="000000"/>
                        </a:buClr>
                        <a:buSzPts val="800"/>
                        <a:buFont typeface="Arial"/>
                        <a:buNone/>
                      </a:pPr>
                      <a:r>
                        <a:rPr lang="ja-JP" sz="800" u="none" cap="none" strike="noStrike">
                          <a:solidFill>
                            <a:srgbClr val="FF0000"/>
                          </a:solidFill>
                        </a:rPr>
                        <a:t>一番人気のコース！</a:t>
                      </a:r>
                      <a:endParaRPr sz="800" u="none" cap="none" strike="noStrike"/>
                    </a:p>
                  </a:txBody>
                  <a:tcPr marT="34050" marB="34050" marR="32700" marL="17025" anchor="ctr">
                    <a:lnL cap="flat" cmpd="sng" w="38100">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D0F5A9"/>
                    </a:solidFill>
                  </a:tcPr>
                </a:tc>
                <a:tc vMerge="1"/>
                <a:tc vMerge="1"/>
                <a:tc vMerge="1"/>
              </a:tr>
              <a:tr h="217525">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延長</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8080"/>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ja-JP" sz="900" u="none" cap="none" strike="noStrike">
                          <a:solidFill>
                            <a:srgbClr val="FFFFFF"/>
                          </a:solidFill>
                        </a:rPr>
                        <a:t>３０分毎</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8080"/>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3,600円</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8080"/>
                    </a:solidFill>
                  </a:tcPr>
                </a:tc>
                <a:tc>
                  <a:txBody>
                    <a:bodyPr/>
                    <a:lstStyle/>
                    <a:p>
                      <a:pPr indent="0" lvl="0" marL="0" marR="0" rtl="0" algn="l">
                        <a:lnSpc>
                          <a:spcPct val="100000"/>
                        </a:lnSpc>
                        <a:spcBef>
                          <a:spcPts val="0"/>
                        </a:spcBef>
                        <a:spcAft>
                          <a:spcPts val="0"/>
                        </a:spcAft>
                        <a:buClr>
                          <a:srgbClr val="000000"/>
                        </a:buClr>
                        <a:buSzPts val="900"/>
                        <a:buFont typeface="Arial"/>
                        <a:buNone/>
                      </a:pPr>
                      <a:r>
                        <a:rPr b="0" lang="ja-JP" sz="900" u="none" cap="none" strike="noStrike">
                          <a:solidFill>
                            <a:srgbClr val="FFFFFF"/>
                          </a:solidFill>
                        </a:rPr>
                        <a:t>5,</a:t>
                      </a:r>
                      <a:r>
                        <a:rPr lang="ja-JP" sz="900" u="none" cap="none" strike="noStrike">
                          <a:solidFill>
                            <a:srgbClr val="FFFFFF"/>
                          </a:solidFill>
                        </a:rPr>
                        <a:t>000円</a:t>
                      </a:r>
                      <a:endParaRPr sz="1700" u="none" cap="none" strike="noStrike"/>
                    </a:p>
                  </a:txBody>
                  <a:tcPr marT="17025" marB="17025" marR="17025" marL="170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8080"/>
                    </a:solidFill>
                  </a:tcPr>
                </a:tc>
              </a:tr>
            </a:tbl>
          </a:graphicData>
        </a:graphic>
      </p:graphicFrame>
      <p:sp>
        <p:nvSpPr>
          <p:cNvPr id="956" name="Google Shape;956;p28"/>
          <p:cNvSpPr/>
          <p:nvPr/>
        </p:nvSpPr>
        <p:spPr>
          <a:xfrm>
            <a:off x="1753774" y="6018775"/>
            <a:ext cx="2037900" cy="451500"/>
          </a:xfrm>
          <a:prstGeom prst="bracketPair">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957" name="Google Shape;957;p28"/>
          <p:cNvSpPr txBox="1"/>
          <p:nvPr>
            <p:ph idx="12" type="sldNum"/>
          </p:nvPr>
        </p:nvSpPr>
        <p:spPr>
          <a:xfrm>
            <a:off x="9024509" y="6493436"/>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29"/>
          <p:cNvSpPr/>
          <p:nvPr/>
        </p:nvSpPr>
        <p:spPr>
          <a:xfrm>
            <a:off x="2267971" y="6139574"/>
            <a:ext cx="8398290" cy="655603"/>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63" name="Google Shape;963;p29"/>
          <p:cNvSpPr txBox="1"/>
          <p:nvPr>
            <p:ph type="title"/>
          </p:nvPr>
        </p:nvSpPr>
        <p:spPr>
          <a:xfrm>
            <a:off x="2620783" y="80080"/>
            <a:ext cx="7943171" cy="74606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4400"/>
              <a:buFont typeface="Arial"/>
              <a:buNone/>
            </a:pPr>
            <a:r>
              <a:rPr lang="ja-JP" sz="4400">
                <a:latin typeface="Arial"/>
                <a:ea typeface="Arial"/>
                <a:cs typeface="Arial"/>
                <a:sym typeface="Arial"/>
              </a:rPr>
              <a:t>観光バス事前駐車・乗降予約</a:t>
            </a:r>
            <a:endParaRPr sz="4400">
              <a:latin typeface="Arial"/>
              <a:ea typeface="Arial"/>
              <a:cs typeface="Arial"/>
              <a:sym typeface="Arial"/>
            </a:endParaRPr>
          </a:p>
        </p:txBody>
      </p:sp>
      <p:sp>
        <p:nvSpPr>
          <p:cNvPr id="964" name="Google Shape;964;p29"/>
          <p:cNvSpPr/>
          <p:nvPr/>
        </p:nvSpPr>
        <p:spPr>
          <a:xfrm>
            <a:off x="79134" y="868498"/>
            <a:ext cx="1106877" cy="249044"/>
          </a:xfrm>
          <a:prstGeom prst="rect">
            <a:avLst/>
          </a:prstGeom>
          <a:solidFill>
            <a:srgbClr val="463DDB"/>
          </a:solidFill>
          <a:ln cap="flat" cmpd="sng" w="12700">
            <a:solidFill>
              <a:srgbClr val="463D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FFFFFF"/>
                </a:solidFill>
                <a:latin typeface="Gill Sans"/>
                <a:ea typeface="Gill Sans"/>
                <a:cs typeface="Gill Sans"/>
                <a:sym typeface="Gill Sans"/>
              </a:rPr>
              <a:t>団　　体</a:t>
            </a:r>
            <a:endParaRPr b="0" i="0" sz="1400" u="none" cap="none" strike="noStrike">
              <a:solidFill>
                <a:srgbClr val="000000"/>
              </a:solidFill>
              <a:latin typeface="Arial"/>
              <a:ea typeface="Arial"/>
              <a:cs typeface="Arial"/>
              <a:sym typeface="Arial"/>
            </a:endParaRPr>
          </a:p>
        </p:txBody>
      </p:sp>
      <p:sp>
        <p:nvSpPr>
          <p:cNvPr id="965" name="Google Shape;965;p29"/>
          <p:cNvSpPr/>
          <p:nvPr/>
        </p:nvSpPr>
        <p:spPr>
          <a:xfrm>
            <a:off x="105369" y="80080"/>
            <a:ext cx="1094382" cy="713531"/>
          </a:xfrm>
          <a:prstGeom prst="rect">
            <a:avLst/>
          </a:prstGeom>
          <a:solidFill>
            <a:srgbClr val="ED7013"/>
          </a:solidFill>
          <a:ln cap="flat" cmpd="sng" w="12700">
            <a:solidFill>
              <a:srgbClr val="ED70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FFFFFF"/>
                </a:solidFill>
                <a:latin typeface="Gill Sans"/>
                <a:ea typeface="Gill Sans"/>
                <a:cs typeface="Gill Sans"/>
                <a:sym typeface="Gill Sans"/>
              </a:rPr>
              <a:t>石見銀山</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966" name="Google Shape;966;p29"/>
          <p:cNvCxnSpPr/>
          <p:nvPr/>
        </p:nvCxnSpPr>
        <p:spPr>
          <a:xfrm>
            <a:off x="110790" y="157285"/>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967" name="Google Shape;967;p29"/>
          <p:cNvCxnSpPr/>
          <p:nvPr/>
        </p:nvCxnSpPr>
        <p:spPr>
          <a:xfrm>
            <a:off x="105369" y="643172"/>
            <a:ext cx="1102855" cy="7111"/>
          </a:xfrm>
          <a:prstGeom prst="straightConnector1">
            <a:avLst/>
          </a:prstGeom>
          <a:noFill/>
          <a:ln cap="flat" cmpd="sng" w="50800">
            <a:solidFill>
              <a:schemeClr val="lt1"/>
            </a:solidFill>
            <a:prstDash val="solid"/>
            <a:round/>
            <a:headEnd len="sm" w="sm" type="none"/>
            <a:tailEnd len="sm" w="sm" type="none"/>
          </a:ln>
        </p:spPr>
      </p:cxnSp>
      <p:sp>
        <p:nvSpPr>
          <p:cNvPr id="968" name="Google Shape;968;p29"/>
          <p:cNvSpPr txBox="1"/>
          <p:nvPr/>
        </p:nvSpPr>
        <p:spPr>
          <a:xfrm>
            <a:off x="2390629" y="789961"/>
            <a:ext cx="81998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観光バスによる大森地区内で乗降を行う際には、事前予約が必要となります。</a:t>
            </a:r>
            <a:endParaRPr b="0" i="0" sz="1400" u="none" cap="none" strike="noStrike">
              <a:solidFill>
                <a:srgbClr val="000000"/>
              </a:solidFill>
              <a:latin typeface="Arial"/>
              <a:ea typeface="Arial"/>
              <a:cs typeface="Arial"/>
              <a:sym typeface="Arial"/>
            </a:endParaRPr>
          </a:p>
        </p:txBody>
      </p:sp>
      <p:pic>
        <p:nvPicPr>
          <p:cNvPr id="969" name="Google Shape;969;p29"/>
          <p:cNvPicPr preferRelativeResize="0"/>
          <p:nvPr/>
        </p:nvPicPr>
        <p:blipFill rotWithShape="1">
          <a:blip r:embed="rId3">
            <a:alphaModFix/>
          </a:blip>
          <a:srcRect b="18706" l="14318" r="51916" t="19711"/>
          <a:stretch/>
        </p:blipFill>
        <p:spPr>
          <a:xfrm>
            <a:off x="7058352" y="1283900"/>
            <a:ext cx="4478972" cy="4592823"/>
          </a:xfrm>
          <a:prstGeom prst="rect">
            <a:avLst/>
          </a:prstGeom>
          <a:noFill/>
          <a:ln>
            <a:noFill/>
          </a:ln>
        </p:spPr>
      </p:pic>
      <p:graphicFrame>
        <p:nvGraphicFramePr>
          <p:cNvPr id="970" name="Google Shape;970;p29"/>
          <p:cNvGraphicFramePr/>
          <p:nvPr/>
        </p:nvGraphicFramePr>
        <p:xfrm>
          <a:off x="839245" y="4075408"/>
          <a:ext cx="3000000" cy="3000000"/>
        </p:xfrm>
        <a:graphic>
          <a:graphicData uri="http://schemas.openxmlformats.org/drawingml/2006/table">
            <a:tbl>
              <a:tblPr bandRow="1" firstRow="1">
                <a:noFill/>
                <a:tableStyleId>{D5EBC0E8-937F-4A08-883B-F9AD137A4C3A}</a:tableStyleId>
              </a:tblPr>
              <a:tblGrid>
                <a:gridCol w="1699350"/>
                <a:gridCol w="2410625"/>
                <a:gridCol w="2054975"/>
              </a:tblGrid>
              <a:tr h="365750">
                <a:tc>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t>申込方法</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t>お支払い方法</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t>料金</a:t>
                      </a:r>
                      <a:endParaRPr sz="1400" u="none" cap="none" strike="noStrike"/>
                    </a:p>
                  </a:txBody>
                  <a:tcPr marT="45725" marB="45725" marR="91450" marL="91450"/>
                </a:tc>
              </a:tr>
              <a:tr h="640075">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t>ネット</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t>銀行振込</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t>(</a:t>
                      </a:r>
                      <a:r>
                        <a:rPr lang="ja-JP" sz="1800" u="none" cap="none" strike="noStrike">
                          <a:latin typeface="Century"/>
                          <a:ea typeface="Century"/>
                          <a:cs typeface="Century"/>
                          <a:sym typeface="Century"/>
                        </a:rPr>
                        <a:t>7</a:t>
                      </a:r>
                      <a:r>
                        <a:rPr lang="ja-JP" sz="1800" u="none" cap="none" strike="noStrike"/>
                        <a:t>日前までに前払い)</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latin typeface="Century"/>
                          <a:ea typeface="Century"/>
                          <a:cs typeface="Century"/>
                          <a:sym typeface="Century"/>
                        </a:rPr>
                        <a:t>1,500</a:t>
                      </a:r>
                      <a:r>
                        <a:rPr lang="ja-JP" sz="1800" u="none" cap="none" strike="noStrike"/>
                        <a:t>円+振込料</a:t>
                      </a:r>
                      <a:endParaRPr sz="1400" u="none" cap="none" strike="noStrike"/>
                    </a:p>
                  </a:txBody>
                  <a:tcPr marT="45725" marB="45725" marR="91450" marL="91450"/>
                </a:tc>
              </a:tr>
              <a:tr h="365750">
                <a:tc>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latin typeface="Century"/>
                          <a:ea typeface="Century"/>
                          <a:cs typeface="Century"/>
                          <a:sym typeface="Century"/>
                        </a:rPr>
                        <a:t>FAX</a:t>
                      </a:r>
                      <a:endParaRPr sz="1800" u="none" cap="none" strike="noStrike">
                        <a:latin typeface="Century"/>
                        <a:ea typeface="Century"/>
                        <a:cs typeface="Century"/>
                        <a:sym typeface="Century"/>
                      </a:endParaRPr>
                    </a:p>
                  </a:txBody>
                  <a:tcPr marT="45725" marB="45725" marR="91450" marL="91450"/>
                </a:tc>
                <a:tc rowSpan="2">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t>現金</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t>(当日現金払い)</a:t>
                      </a:r>
                      <a:endParaRPr sz="1800" u="none" cap="none" strike="noStrike"/>
                    </a:p>
                  </a:txBody>
                  <a:tcPr marT="45725" marB="45725" marR="91450" marL="91450"/>
                </a:tc>
                <a:tc rowSpan="2">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latin typeface="Century"/>
                          <a:ea typeface="Century"/>
                          <a:cs typeface="Century"/>
                          <a:sym typeface="Century"/>
                        </a:rPr>
                        <a:t>2,000</a:t>
                      </a:r>
                      <a:r>
                        <a:rPr lang="ja-JP" sz="1800" u="none" cap="none" strike="noStrike"/>
                        <a:t>円</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ja-JP" sz="1800" u="none" cap="none" strike="noStrike"/>
                        <a:t>(当日現金払い)</a:t>
                      </a:r>
                      <a:endParaRPr sz="1800" u="none" cap="none" strike="noStrike"/>
                    </a:p>
                  </a:txBody>
                  <a:tcPr marT="45725" marB="45725" marR="91450" marL="91450"/>
                </a:tc>
              </a:tr>
              <a:tr h="640075">
                <a:tc>
                  <a:txBody>
                    <a:bodyPr/>
                    <a:lstStyle/>
                    <a:p>
                      <a:pPr indent="0" lvl="0" marL="0" marR="0" rtl="0" algn="l">
                        <a:lnSpc>
                          <a:spcPct val="100000"/>
                        </a:lnSpc>
                        <a:spcBef>
                          <a:spcPts val="0"/>
                        </a:spcBef>
                        <a:spcAft>
                          <a:spcPts val="0"/>
                        </a:spcAft>
                        <a:buClr>
                          <a:srgbClr val="000000"/>
                        </a:buClr>
                        <a:buSzPts val="1800"/>
                        <a:buFont typeface="Arial"/>
                        <a:buNone/>
                      </a:pPr>
                      <a:r>
                        <a:rPr lang="ja-JP" sz="1800" u="none" cap="none" strike="noStrike"/>
                        <a:t>利用日</a:t>
                      </a:r>
                      <a:r>
                        <a:rPr lang="ja-JP" sz="1800" u="none" cap="none" strike="noStrike">
                          <a:latin typeface="Century"/>
                          <a:ea typeface="Century"/>
                          <a:cs typeface="Century"/>
                          <a:sym typeface="Century"/>
                        </a:rPr>
                        <a:t>6</a:t>
                      </a:r>
                      <a:r>
                        <a:rPr lang="ja-JP" sz="1800" u="none" cap="none" strike="noStrike"/>
                        <a:t>日前</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ja-JP" sz="1800" u="none" cap="none" strike="noStrike"/>
                        <a:t>　以降の申込</a:t>
                      </a:r>
                      <a:endParaRPr sz="1400" u="none" cap="none" strike="noStrike"/>
                    </a:p>
                  </a:txBody>
                  <a:tcPr marT="45725" marB="45725" marR="91450" marL="91450"/>
                </a:tc>
                <a:tc vMerge="1"/>
                <a:tc vMerge="1"/>
              </a:tr>
            </a:tbl>
          </a:graphicData>
        </a:graphic>
      </p:graphicFrame>
      <p:sp>
        <p:nvSpPr>
          <p:cNvPr id="971" name="Google Shape;971;p29"/>
          <p:cNvSpPr/>
          <p:nvPr/>
        </p:nvSpPr>
        <p:spPr>
          <a:xfrm>
            <a:off x="891957" y="2126032"/>
            <a:ext cx="1376014" cy="3600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Arial"/>
                <a:ea typeface="Arial"/>
                <a:cs typeface="Arial"/>
                <a:sym typeface="Arial"/>
              </a:rPr>
              <a:t>予約対象車</a:t>
            </a:r>
            <a:endParaRPr b="0" i="0" sz="1400" u="none" cap="none" strike="noStrike">
              <a:solidFill>
                <a:srgbClr val="000000"/>
              </a:solidFill>
              <a:latin typeface="Arial"/>
              <a:ea typeface="Arial"/>
              <a:cs typeface="Arial"/>
              <a:sym typeface="Arial"/>
            </a:endParaRPr>
          </a:p>
        </p:txBody>
      </p:sp>
      <p:sp>
        <p:nvSpPr>
          <p:cNvPr id="972" name="Google Shape;972;p29"/>
          <p:cNvSpPr/>
          <p:nvPr/>
        </p:nvSpPr>
        <p:spPr>
          <a:xfrm>
            <a:off x="891957" y="2640373"/>
            <a:ext cx="1376013" cy="3600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Arial"/>
                <a:ea typeface="Arial"/>
                <a:cs typeface="Arial"/>
                <a:sym typeface="Arial"/>
              </a:rPr>
              <a:t>乗降場所</a:t>
            </a:r>
            <a:endParaRPr b="0" i="0" sz="1400" u="none" cap="none" strike="noStrike">
              <a:solidFill>
                <a:srgbClr val="000000"/>
              </a:solidFill>
              <a:latin typeface="Arial"/>
              <a:ea typeface="Arial"/>
              <a:cs typeface="Arial"/>
              <a:sym typeface="Arial"/>
            </a:endParaRPr>
          </a:p>
        </p:txBody>
      </p:sp>
      <p:sp>
        <p:nvSpPr>
          <p:cNvPr id="973" name="Google Shape;973;p29"/>
          <p:cNvSpPr/>
          <p:nvPr/>
        </p:nvSpPr>
        <p:spPr>
          <a:xfrm>
            <a:off x="891957" y="3191913"/>
            <a:ext cx="1376013" cy="36000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Arial"/>
                <a:ea typeface="Arial"/>
                <a:cs typeface="Arial"/>
                <a:sym typeface="Arial"/>
              </a:rPr>
              <a:t>駐車場所</a:t>
            </a:r>
            <a:endParaRPr b="0" i="0" sz="1400" u="none" cap="none" strike="noStrike">
              <a:solidFill>
                <a:srgbClr val="000000"/>
              </a:solidFill>
              <a:latin typeface="Arial"/>
              <a:ea typeface="Arial"/>
              <a:cs typeface="Arial"/>
              <a:sym typeface="Arial"/>
            </a:endParaRPr>
          </a:p>
        </p:txBody>
      </p:sp>
      <p:sp>
        <p:nvSpPr>
          <p:cNvPr id="974" name="Google Shape;974;p29"/>
          <p:cNvSpPr txBox="1"/>
          <p:nvPr/>
        </p:nvSpPr>
        <p:spPr>
          <a:xfrm>
            <a:off x="958282" y="1283900"/>
            <a:ext cx="5634086" cy="646331"/>
          </a:xfrm>
          <a:prstGeom prst="rect">
            <a:avLst/>
          </a:prstGeom>
          <a:solidFill>
            <a:schemeClr val="lt1"/>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予約については、</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「観光バス事前駐車・乗降予約システム」を使用</a:t>
            </a:r>
            <a:endParaRPr b="0" i="0" sz="1800" u="none" cap="none" strike="noStrike">
              <a:solidFill>
                <a:srgbClr val="000000"/>
              </a:solidFill>
              <a:latin typeface="Arial"/>
              <a:ea typeface="Arial"/>
              <a:cs typeface="Arial"/>
              <a:sym typeface="Arial"/>
            </a:endParaRPr>
          </a:p>
        </p:txBody>
      </p:sp>
      <p:sp>
        <p:nvSpPr>
          <p:cNvPr id="975" name="Google Shape;975;p29"/>
          <p:cNvSpPr txBox="1"/>
          <p:nvPr/>
        </p:nvSpPr>
        <p:spPr>
          <a:xfrm>
            <a:off x="2392902" y="2179974"/>
            <a:ext cx="26212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すべての2ナンバーバス</a:t>
            </a:r>
            <a:endParaRPr b="0" i="0" sz="1400" u="none" cap="none" strike="noStrike">
              <a:solidFill>
                <a:srgbClr val="000000"/>
              </a:solidFill>
              <a:latin typeface="Arial"/>
              <a:ea typeface="Arial"/>
              <a:cs typeface="Arial"/>
              <a:sym typeface="Arial"/>
            </a:endParaRPr>
          </a:p>
        </p:txBody>
      </p:sp>
      <p:sp>
        <p:nvSpPr>
          <p:cNvPr id="976" name="Google Shape;976;p29"/>
          <p:cNvSpPr txBox="1"/>
          <p:nvPr/>
        </p:nvSpPr>
        <p:spPr>
          <a:xfrm>
            <a:off x="2392902" y="2677393"/>
            <a:ext cx="409764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石見銀山公園、又は代官所前ひろば</a:t>
            </a:r>
            <a:endParaRPr b="0" i="0" sz="1400" u="none" cap="none" strike="noStrike">
              <a:solidFill>
                <a:srgbClr val="000000"/>
              </a:solidFill>
              <a:latin typeface="Arial"/>
              <a:ea typeface="Arial"/>
              <a:cs typeface="Arial"/>
              <a:sym typeface="Arial"/>
            </a:endParaRPr>
          </a:p>
        </p:txBody>
      </p:sp>
      <p:sp>
        <p:nvSpPr>
          <p:cNvPr id="977" name="Google Shape;977;p29"/>
          <p:cNvSpPr txBox="1"/>
          <p:nvPr/>
        </p:nvSpPr>
        <p:spPr>
          <a:xfrm>
            <a:off x="2392902" y="3201598"/>
            <a:ext cx="4213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石見銀山世界遺産センター(回送場所)</a:t>
            </a:r>
            <a:endParaRPr b="0" i="0" sz="1400" u="none" cap="none" strike="noStrike">
              <a:solidFill>
                <a:srgbClr val="000000"/>
              </a:solidFill>
              <a:latin typeface="Arial"/>
              <a:ea typeface="Arial"/>
              <a:cs typeface="Arial"/>
              <a:sym typeface="Arial"/>
            </a:endParaRPr>
          </a:p>
        </p:txBody>
      </p:sp>
      <p:sp>
        <p:nvSpPr>
          <p:cNvPr id="978" name="Google Shape;978;p29"/>
          <p:cNvSpPr/>
          <p:nvPr/>
        </p:nvSpPr>
        <p:spPr>
          <a:xfrm>
            <a:off x="891957" y="3656747"/>
            <a:ext cx="1376013" cy="36461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Arial"/>
                <a:ea typeface="Arial"/>
                <a:cs typeface="Arial"/>
                <a:sym typeface="Arial"/>
              </a:rPr>
              <a:t>利用料金</a:t>
            </a:r>
            <a:endParaRPr b="0" i="0" sz="1800" u="none" cap="none" strike="noStrike">
              <a:solidFill>
                <a:srgbClr val="FFFFFF"/>
              </a:solidFill>
              <a:latin typeface="Arial"/>
              <a:ea typeface="Arial"/>
              <a:cs typeface="Arial"/>
              <a:sym typeface="Arial"/>
            </a:endParaRPr>
          </a:p>
        </p:txBody>
      </p:sp>
      <p:cxnSp>
        <p:nvCxnSpPr>
          <p:cNvPr id="979" name="Google Shape;979;p29"/>
          <p:cNvCxnSpPr/>
          <p:nvPr/>
        </p:nvCxnSpPr>
        <p:spPr>
          <a:xfrm>
            <a:off x="2458132" y="2486032"/>
            <a:ext cx="2664000" cy="0"/>
          </a:xfrm>
          <a:prstGeom prst="straightConnector1">
            <a:avLst/>
          </a:prstGeom>
          <a:noFill/>
          <a:ln cap="flat" cmpd="sng" w="9525">
            <a:solidFill>
              <a:schemeClr val="dk1"/>
            </a:solidFill>
            <a:prstDash val="solid"/>
            <a:round/>
            <a:headEnd len="sm" w="sm" type="none"/>
            <a:tailEnd len="sm" w="sm" type="none"/>
          </a:ln>
        </p:spPr>
      </p:cxnSp>
      <p:cxnSp>
        <p:nvCxnSpPr>
          <p:cNvPr id="980" name="Google Shape;980;p29"/>
          <p:cNvCxnSpPr/>
          <p:nvPr/>
        </p:nvCxnSpPr>
        <p:spPr>
          <a:xfrm>
            <a:off x="2458132" y="3000373"/>
            <a:ext cx="3744000" cy="0"/>
          </a:xfrm>
          <a:prstGeom prst="straightConnector1">
            <a:avLst/>
          </a:prstGeom>
          <a:noFill/>
          <a:ln cap="flat" cmpd="sng" w="9525">
            <a:solidFill>
              <a:schemeClr val="dk1"/>
            </a:solidFill>
            <a:prstDash val="solid"/>
            <a:round/>
            <a:headEnd len="sm" w="sm" type="none"/>
            <a:tailEnd len="sm" w="sm" type="none"/>
          </a:ln>
        </p:spPr>
      </p:cxnSp>
      <p:cxnSp>
        <p:nvCxnSpPr>
          <p:cNvPr id="981" name="Google Shape;981;p29"/>
          <p:cNvCxnSpPr/>
          <p:nvPr/>
        </p:nvCxnSpPr>
        <p:spPr>
          <a:xfrm>
            <a:off x="2458132" y="3551913"/>
            <a:ext cx="3852000" cy="0"/>
          </a:xfrm>
          <a:prstGeom prst="straightConnector1">
            <a:avLst/>
          </a:prstGeom>
          <a:noFill/>
          <a:ln cap="flat" cmpd="sng" w="9525">
            <a:solidFill>
              <a:schemeClr val="dk1"/>
            </a:solidFill>
            <a:prstDash val="solid"/>
            <a:round/>
            <a:headEnd len="sm" w="sm" type="none"/>
            <a:tailEnd len="sm" w="sm" type="none"/>
          </a:ln>
        </p:spPr>
      </p:cxnSp>
      <p:sp>
        <p:nvSpPr>
          <p:cNvPr id="982" name="Google Shape;982;p29"/>
          <p:cNvSpPr/>
          <p:nvPr/>
        </p:nvSpPr>
        <p:spPr>
          <a:xfrm>
            <a:off x="839245" y="6166535"/>
            <a:ext cx="1428725" cy="363975"/>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Arial"/>
                <a:ea typeface="Arial"/>
                <a:cs typeface="Arial"/>
                <a:sym typeface="Arial"/>
              </a:rPr>
              <a:t>予約・問合せ先</a:t>
            </a:r>
            <a:endParaRPr b="0" i="0" sz="1400" u="none" cap="none" strike="noStrike">
              <a:solidFill>
                <a:srgbClr val="000000"/>
              </a:solidFill>
              <a:latin typeface="Arial"/>
              <a:ea typeface="Arial"/>
              <a:cs typeface="Arial"/>
              <a:sym typeface="Arial"/>
            </a:endParaRPr>
          </a:p>
        </p:txBody>
      </p:sp>
      <p:sp>
        <p:nvSpPr>
          <p:cNvPr id="983" name="Google Shape;983;p29"/>
          <p:cNvSpPr txBox="1"/>
          <p:nvPr/>
        </p:nvSpPr>
        <p:spPr>
          <a:xfrm>
            <a:off x="2430059" y="6148846"/>
            <a:ext cx="509620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(一社)大田市観光協会</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電話：0854-88-9950　FAX：0854-88-9960</a:t>
            </a:r>
            <a:endParaRPr b="0" i="0" sz="1600" u="none" cap="none" strike="noStrike">
              <a:solidFill>
                <a:srgbClr val="000000"/>
              </a:solidFill>
              <a:latin typeface="Arial"/>
              <a:ea typeface="Arial"/>
              <a:cs typeface="Arial"/>
              <a:sym typeface="Arial"/>
            </a:endParaRPr>
          </a:p>
        </p:txBody>
      </p:sp>
      <p:sp>
        <p:nvSpPr>
          <p:cNvPr id="984" name="Google Shape;984;p29"/>
          <p:cNvSpPr txBox="1"/>
          <p:nvPr/>
        </p:nvSpPr>
        <p:spPr>
          <a:xfrm>
            <a:off x="7058352" y="6148846"/>
            <a:ext cx="447897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インターネット申込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URL：http://www.e-iwamigin.net/bus/</a:t>
            </a:r>
            <a:endParaRPr b="0" i="0" sz="1600" u="none" cap="none" strike="noStrike">
              <a:solidFill>
                <a:srgbClr val="000000"/>
              </a:solidFill>
              <a:latin typeface="Arial"/>
              <a:ea typeface="Arial"/>
              <a:cs typeface="Arial"/>
              <a:sym typeface="Arial"/>
            </a:endParaRPr>
          </a:p>
        </p:txBody>
      </p:sp>
      <p:sp>
        <p:nvSpPr>
          <p:cNvPr id="985" name="Google Shape;985;p29"/>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Impact"/>
              <a:buNone/>
            </a:pPr>
            <a:r>
              <a:rPr lang="ja-JP" sz="6700">
                <a:solidFill>
                  <a:schemeClr val="dk1"/>
                </a:solidFill>
              </a:rPr>
              <a:t>大田市にある主な観光素材</a:t>
            </a:r>
            <a:br>
              <a:rPr lang="ja-JP" sz="6700">
                <a:solidFill>
                  <a:schemeClr val="dk1"/>
                </a:solidFill>
              </a:rPr>
            </a:br>
            <a:br>
              <a:rPr lang="ja-JP" sz="4200">
                <a:solidFill>
                  <a:schemeClr val="dk1"/>
                </a:solidFill>
              </a:rPr>
            </a:br>
            <a:br>
              <a:rPr lang="ja-JP">
                <a:solidFill>
                  <a:srgbClr val="FF0000"/>
                </a:solidFill>
              </a:rPr>
            </a:br>
            <a:endParaRPr/>
          </a:p>
        </p:txBody>
      </p:sp>
      <p:sp>
        <p:nvSpPr>
          <p:cNvPr id="244" name="Google Shape;244;p4"/>
          <p:cNvSpPr txBox="1"/>
          <p:nvPr>
            <p:ph idx="1" type="body"/>
          </p:nvPr>
        </p:nvSpPr>
        <p:spPr>
          <a:xfrm>
            <a:off x="1251678" y="1658332"/>
            <a:ext cx="10178322" cy="484695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世界遺産「石見銀山」</a:t>
            </a:r>
            <a:endParaRPr b="0" i="0" sz="36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大山隠岐国立公園「三瓶山」</a:t>
            </a:r>
            <a:endParaRPr b="1" i="0" sz="3600" u="none" cap="none" strike="noStrike">
              <a:solidFill>
                <a:srgbClr val="000000"/>
              </a:solidFill>
              <a:latin typeface="Arial"/>
              <a:ea typeface="Arial"/>
              <a:cs typeface="Arial"/>
              <a:sym typeface="Arial"/>
            </a:endParaRPr>
          </a:p>
          <a:p>
            <a:pPr indent="-228600" lvl="0" marL="228600" marR="0" rtl="0" algn="l">
              <a:lnSpc>
                <a:spcPct val="8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日本遺産</a:t>
            </a:r>
            <a:r>
              <a:rPr b="1" i="0" lang="ja-JP" sz="2400" u="none" cap="none" strike="noStrike">
                <a:solidFill>
                  <a:srgbClr val="000000"/>
                </a:solidFill>
                <a:latin typeface="Arial"/>
                <a:ea typeface="Arial"/>
                <a:cs typeface="Arial"/>
                <a:sym typeface="Arial"/>
              </a:rPr>
              <a:t>（</a:t>
            </a:r>
            <a:r>
              <a:rPr b="0" i="0" lang="ja-JP" sz="2400" u="none" cap="none" strike="noStrike">
                <a:solidFill>
                  <a:srgbClr val="000000"/>
                </a:solidFill>
                <a:latin typeface="Arial"/>
                <a:ea typeface="Arial"/>
                <a:cs typeface="Arial"/>
                <a:sym typeface="Arial"/>
              </a:rPr>
              <a:t>石見の火山が伝える悠久の歴史、石見神楽）</a:t>
            </a:r>
            <a:endParaRPr b="0" i="0" sz="2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温泉</a:t>
            </a:r>
            <a:r>
              <a:rPr b="0" i="0" lang="ja-JP" sz="2400" u="none" cap="none" strike="noStrike">
                <a:solidFill>
                  <a:srgbClr val="000000"/>
                </a:solidFill>
                <a:latin typeface="Arial"/>
                <a:ea typeface="Arial"/>
                <a:cs typeface="Arial"/>
                <a:sym typeface="Arial"/>
              </a:rPr>
              <a:t>（三瓶温泉、温泉津温泉、湯迫温泉）</a:t>
            </a:r>
            <a:endParaRPr b="1" i="0" sz="36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世界最大の砂時計</a:t>
            </a:r>
            <a:r>
              <a:rPr b="0" i="0" lang="ja-JP" sz="2400" u="none" cap="none" strike="noStrike">
                <a:solidFill>
                  <a:srgbClr val="000000"/>
                </a:solidFill>
                <a:latin typeface="Arial"/>
                <a:ea typeface="Arial"/>
                <a:cs typeface="Arial"/>
                <a:sym typeface="Arial"/>
              </a:rPr>
              <a:t>（仁摩サンドミュージアム）</a:t>
            </a:r>
            <a:endParaRPr b="0" i="0" sz="2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鳴砂の浜「琴ヶ浜」</a:t>
            </a:r>
            <a:endParaRPr b="1" i="0" sz="36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大田の大あなご  </a:t>
            </a:r>
            <a:endParaRPr b="1" i="0" sz="36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FF9999"/>
              </a:buClr>
              <a:buSzPts val="3600"/>
              <a:buFont typeface="Arial"/>
              <a:buNone/>
            </a:pPr>
            <a:r>
              <a:rPr b="1" i="0" lang="ja-JP" sz="3600" u="none" cap="none" strike="noStrike">
                <a:solidFill>
                  <a:srgbClr val="FF9999"/>
                </a:solidFill>
                <a:latin typeface="Arial"/>
                <a:ea typeface="Arial"/>
                <a:cs typeface="Arial"/>
                <a:sym typeface="Arial"/>
              </a:rPr>
              <a:t>●</a:t>
            </a:r>
            <a:r>
              <a:rPr b="1" i="0" lang="ja-JP" sz="3600" u="none" cap="none" strike="noStrike">
                <a:solidFill>
                  <a:srgbClr val="000000"/>
                </a:solidFill>
                <a:latin typeface="Arial"/>
                <a:ea typeface="Arial"/>
                <a:cs typeface="Arial"/>
                <a:sym typeface="Arial"/>
              </a:rPr>
              <a:t>三瓶そば </a:t>
            </a:r>
            <a:r>
              <a:rPr b="1" i="0" lang="ja-JP" sz="2400" u="none" cap="none" strike="noStrike">
                <a:solidFill>
                  <a:srgbClr val="000000"/>
                </a:solidFill>
                <a:latin typeface="Arial"/>
                <a:ea typeface="Arial"/>
                <a:cs typeface="Arial"/>
                <a:sym typeface="Arial"/>
              </a:rPr>
              <a:t>など</a:t>
            </a:r>
            <a:endParaRPr b="1" i="0" sz="3600" u="none" cap="none" strike="noStrike">
              <a:solidFill>
                <a:srgbClr val="000000"/>
              </a:solidFill>
              <a:latin typeface="Arial"/>
              <a:ea typeface="Arial"/>
              <a:cs typeface="Arial"/>
              <a:sym typeface="Arial"/>
            </a:endParaRPr>
          </a:p>
          <a:p>
            <a:pPr indent="0" lvl="0" marL="0" rtl="0" algn="l">
              <a:lnSpc>
                <a:spcPct val="110000"/>
              </a:lnSpc>
              <a:spcBef>
                <a:spcPts val="700"/>
              </a:spcBef>
              <a:spcAft>
                <a:spcPts val="0"/>
              </a:spcAft>
              <a:buSzPts val="3000"/>
              <a:buNone/>
            </a:pPr>
            <a:r>
              <a:t/>
            </a:r>
            <a:endParaRPr b="1" sz="3000"/>
          </a:p>
        </p:txBody>
      </p:sp>
      <p:pic>
        <p:nvPicPr>
          <p:cNvPr id="245" name="Google Shape;245;p4"/>
          <p:cNvPicPr preferRelativeResize="0"/>
          <p:nvPr/>
        </p:nvPicPr>
        <p:blipFill rotWithShape="1">
          <a:blip r:embed="rId3">
            <a:alphaModFix/>
          </a:blip>
          <a:srcRect b="24356" l="25051" r="20182" t="35812"/>
          <a:stretch/>
        </p:blipFill>
        <p:spPr>
          <a:xfrm>
            <a:off x="9956132" y="1874517"/>
            <a:ext cx="1882313" cy="2053431"/>
          </a:xfrm>
          <a:prstGeom prst="rect">
            <a:avLst/>
          </a:prstGeom>
          <a:noFill/>
          <a:ln>
            <a:noFill/>
          </a:ln>
        </p:spPr>
      </p:pic>
      <p:pic>
        <p:nvPicPr>
          <p:cNvPr id="246" name="Google Shape;246;p4"/>
          <p:cNvPicPr preferRelativeResize="0"/>
          <p:nvPr/>
        </p:nvPicPr>
        <p:blipFill rotWithShape="1">
          <a:blip r:embed="rId4">
            <a:alphaModFix/>
          </a:blip>
          <a:srcRect b="1700" l="23401" r="17100" t="0"/>
          <a:stretch/>
        </p:blipFill>
        <p:spPr>
          <a:xfrm>
            <a:off x="6388572" y="4667913"/>
            <a:ext cx="1822633" cy="2007462"/>
          </a:xfrm>
          <a:prstGeom prst="rect">
            <a:avLst/>
          </a:prstGeom>
          <a:noFill/>
          <a:ln>
            <a:noFill/>
          </a:ln>
        </p:spPr>
      </p:pic>
      <p:pic>
        <p:nvPicPr>
          <p:cNvPr id="247" name="Google Shape;247;p4"/>
          <p:cNvPicPr preferRelativeResize="0"/>
          <p:nvPr/>
        </p:nvPicPr>
        <p:blipFill rotWithShape="1">
          <a:blip r:embed="rId5">
            <a:alphaModFix/>
          </a:blip>
          <a:srcRect b="21650" l="22700" r="16400" t="26447"/>
          <a:stretch/>
        </p:blipFill>
        <p:spPr>
          <a:xfrm>
            <a:off x="8416446" y="4704947"/>
            <a:ext cx="2808312" cy="1595646"/>
          </a:xfrm>
          <a:prstGeom prst="rect">
            <a:avLst/>
          </a:prstGeom>
          <a:noFill/>
          <a:ln>
            <a:noFill/>
          </a:ln>
        </p:spPr>
      </p:pic>
      <p:sp>
        <p:nvSpPr>
          <p:cNvPr id="248" name="Google Shape;248;p4"/>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5"/>
          <p:cNvSpPr txBox="1"/>
          <p:nvPr>
            <p:ph type="title"/>
          </p:nvPr>
        </p:nvSpPr>
        <p:spPr>
          <a:xfrm>
            <a:off x="1251678" y="510347"/>
            <a:ext cx="10178322" cy="76462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Impact"/>
              <a:buNone/>
            </a:pPr>
            <a:r>
              <a:rPr lang="ja-JP" sz="4000"/>
              <a:t>〇世界遺産「石見銀山」</a:t>
            </a:r>
            <a:endParaRPr/>
          </a:p>
        </p:txBody>
      </p:sp>
      <p:sp>
        <p:nvSpPr>
          <p:cNvPr id="254" name="Google Shape;254;p5"/>
          <p:cNvSpPr txBox="1"/>
          <p:nvPr>
            <p:ph idx="1" type="body"/>
          </p:nvPr>
        </p:nvSpPr>
        <p:spPr>
          <a:xfrm>
            <a:off x="1124678" y="1301227"/>
            <a:ext cx="10432322" cy="5280761"/>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2000"/>
              <a:buNone/>
            </a:pPr>
            <a:r>
              <a:rPr lang="ja-JP"/>
              <a:t>　</a:t>
            </a:r>
            <a:r>
              <a:rPr lang="ja-JP" sz="1200"/>
              <a:t>・2026</a:t>
            </a:r>
            <a:r>
              <a:rPr lang="ja-JP" sz="1200">
                <a:latin typeface="Impact"/>
                <a:ea typeface="Impact"/>
                <a:cs typeface="Impact"/>
                <a:sym typeface="Impact"/>
              </a:rPr>
              <a:t>年</a:t>
            </a:r>
            <a:r>
              <a:rPr lang="ja-JP" sz="1200"/>
              <a:t>、世界遺産登録19周年。</a:t>
            </a:r>
            <a:endParaRPr sz="1200"/>
          </a:p>
          <a:p>
            <a:pPr indent="0" lvl="0" marL="0" rtl="0" algn="l">
              <a:lnSpc>
                <a:spcPct val="110000"/>
              </a:lnSpc>
              <a:spcBef>
                <a:spcPts val="700"/>
              </a:spcBef>
              <a:spcAft>
                <a:spcPts val="0"/>
              </a:spcAft>
              <a:buSzPts val="1900"/>
              <a:buNone/>
            </a:pPr>
            <a:r>
              <a:rPr lang="ja-JP" sz="1200"/>
              <a:t>　　</a:t>
            </a:r>
            <a:r>
              <a:rPr lang="ja-JP" sz="1200">
                <a:solidFill>
                  <a:srgbClr val="FF0066"/>
                </a:solidFill>
              </a:rPr>
              <a:t>2027年、石見銀山発見500年　世界遺産登録20周年を迎える。</a:t>
            </a:r>
            <a:endParaRPr sz="1200">
              <a:solidFill>
                <a:srgbClr val="FF0066"/>
              </a:solidFill>
            </a:endParaRPr>
          </a:p>
          <a:p>
            <a:pPr indent="0" lvl="0" marL="0" rtl="0" algn="l">
              <a:lnSpc>
                <a:spcPct val="110000"/>
              </a:lnSpc>
              <a:spcBef>
                <a:spcPts val="700"/>
              </a:spcBef>
              <a:spcAft>
                <a:spcPts val="0"/>
              </a:spcAft>
              <a:buSzPts val="1900"/>
              <a:buNone/>
            </a:pPr>
            <a:r>
              <a:rPr lang="ja-JP" sz="1200"/>
              <a:t>　　重要伝統的建造物群保存地区、選定から今年で39周年。</a:t>
            </a:r>
            <a:endParaRPr sz="1400"/>
          </a:p>
          <a:p>
            <a:pPr indent="0" lvl="0" marL="0" rtl="0" algn="l">
              <a:lnSpc>
                <a:spcPct val="110000"/>
              </a:lnSpc>
              <a:spcBef>
                <a:spcPts val="700"/>
              </a:spcBef>
              <a:spcAft>
                <a:spcPts val="0"/>
              </a:spcAft>
              <a:buSzPts val="1900"/>
              <a:buNone/>
            </a:pPr>
            <a:r>
              <a:rPr lang="ja-JP" sz="1200"/>
              <a:t>　　それよりも前から文化財保存会を立ち上げ、守ってきた町並み。</a:t>
            </a:r>
            <a:endParaRPr sz="1200"/>
          </a:p>
          <a:p>
            <a:pPr indent="0" lvl="0" marL="0" rtl="0" algn="l">
              <a:lnSpc>
                <a:spcPct val="110000"/>
              </a:lnSpc>
              <a:spcBef>
                <a:spcPts val="700"/>
              </a:spcBef>
              <a:spcAft>
                <a:spcPts val="0"/>
              </a:spcAft>
              <a:buSzPts val="1900"/>
              <a:buNone/>
            </a:pPr>
            <a:r>
              <a:rPr lang="ja-JP" sz="1200"/>
              <a:t>　・歩くだけで分かる！住民たちの町への思い。</a:t>
            </a:r>
            <a:endParaRPr sz="1200"/>
          </a:p>
          <a:p>
            <a:pPr indent="0" lvl="0" marL="0" rtl="0" algn="l">
              <a:lnSpc>
                <a:spcPct val="110000"/>
              </a:lnSpc>
              <a:spcBef>
                <a:spcPts val="700"/>
              </a:spcBef>
              <a:spcAft>
                <a:spcPts val="0"/>
              </a:spcAft>
              <a:buSzPts val="1900"/>
              <a:buNone/>
            </a:pPr>
            <a:r>
              <a:rPr lang="ja-JP" sz="1200"/>
              <a:t>　　（観光地なのに、ゴミ箱がひとつもない町。ガスメーター、</a:t>
            </a:r>
            <a:endParaRPr sz="1200"/>
          </a:p>
          <a:p>
            <a:pPr indent="0" lvl="0" marL="0" rtl="0" algn="l">
              <a:lnSpc>
                <a:spcPct val="110000"/>
              </a:lnSpc>
              <a:spcBef>
                <a:spcPts val="700"/>
              </a:spcBef>
              <a:spcAft>
                <a:spcPts val="0"/>
              </a:spcAft>
              <a:buSzPts val="1900"/>
              <a:buNone/>
            </a:pPr>
            <a:r>
              <a:rPr lang="ja-JP" sz="1200"/>
              <a:t>　　　エアコン、自動販売機にまで木製のカバーがついている。</a:t>
            </a:r>
            <a:endParaRPr sz="1200"/>
          </a:p>
          <a:p>
            <a:pPr indent="0" lvl="0" marL="0" rtl="0" algn="l">
              <a:lnSpc>
                <a:spcPct val="110000"/>
              </a:lnSpc>
              <a:spcBef>
                <a:spcPts val="700"/>
              </a:spcBef>
              <a:spcAft>
                <a:spcPts val="0"/>
              </a:spcAft>
              <a:buSzPts val="1900"/>
              <a:buNone/>
            </a:pPr>
            <a:r>
              <a:rPr lang="ja-JP" sz="1200"/>
              <a:t>　　　家々の玄関先に添えられている花。）</a:t>
            </a:r>
            <a:endParaRPr sz="1200"/>
          </a:p>
          <a:p>
            <a:pPr indent="0" lvl="0" marL="0" rtl="0" algn="l">
              <a:lnSpc>
                <a:spcPct val="110000"/>
              </a:lnSpc>
              <a:spcBef>
                <a:spcPts val="700"/>
              </a:spcBef>
              <a:spcAft>
                <a:spcPts val="0"/>
              </a:spcAft>
              <a:buSzPts val="1900"/>
              <a:buNone/>
            </a:pPr>
            <a:r>
              <a:rPr lang="ja-JP" sz="1200"/>
              <a:t>　・大森町住民憲章の存在</a:t>
            </a:r>
            <a:endParaRPr sz="1200"/>
          </a:p>
          <a:p>
            <a:pPr indent="0" lvl="0" marL="0" rtl="0" algn="l">
              <a:lnSpc>
                <a:spcPct val="110000"/>
              </a:lnSpc>
              <a:spcBef>
                <a:spcPts val="700"/>
              </a:spcBef>
              <a:spcAft>
                <a:spcPts val="0"/>
              </a:spcAft>
              <a:buSzPts val="1900"/>
              <a:buNone/>
            </a:pPr>
            <a:r>
              <a:rPr lang="ja-JP" sz="1200"/>
              <a:t>　　住民たちが町に誇りを持ち、これからも石見銀山を守り、活かし、そして未来に引き継いでいくために、</a:t>
            </a:r>
            <a:endParaRPr sz="1200"/>
          </a:p>
          <a:p>
            <a:pPr indent="0" lvl="0" marL="0" rtl="0" algn="l">
              <a:lnSpc>
                <a:spcPct val="110000"/>
              </a:lnSpc>
              <a:spcBef>
                <a:spcPts val="700"/>
              </a:spcBef>
              <a:spcAft>
                <a:spcPts val="0"/>
              </a:spcAft>
              <a:buSzPts val="1900"/>
              <a:buNone/>
            </a:pPr>
            <a:r>
              <a:rPr lang="ja-JP" sz="1200"/>
              <a:t>　　町のあり方を「石見銀山　大森町住民憲章」として定めている。</a:t>
            </a:r>
            <a:endParaRPr sz="1200"/>
          </a:p>
          <a:p>
            <a:pPr indent="0" lvl="0" marL="0" rtl="0" algn="l">
              <a:lnSpc>
                <a:spcPct val="110000"/>
              </a:lnSpc>
              <a:spcBef>
                <a:spcPts val="700"/>
              </a:spcBef>
              <a:spcAft>
                <a:spcPts val="0"/>
              </a:spcAft>
              <a:buSzPts val="1900"/>
              <a:buNone/>
            </a:pPr>
            <a:r>
              <a:t/>
            </a:r>
            <a:endParaRPr sz="1200"/>
          </a:p>
          <a:p>
            <a:pPr indent="0" lvl="0" marL="0" rtl="0" algn="l">
              <a:lnSpc>
                <a:spcPct val="110000"/>
              </a:lnSpc>
              <a:spcBef>
                <a:spcPts val="700"/>
              </a:spcBef>
              <a:spcAft>
                <a:spcPts val="0"/>
              </a:spcAft>
              <a:buSzPts val="1900"/>
              <a:buNone/>
            </a:pPr>
            <a:r>
              <a:rPr lang="ja-JP" sz="1200"/>
              <a:t>　　石見銀山で自然と文化に触れる</a:t>
            </a:r>
            <a:endParaRPr sz="1200"/>
          </a:p>
          <a:p>
            <a:pPr indent="0" lvl="0" marL="0" rtl="0" algn="l">
              <a:lnSpc>
                <a:spcPct val="110000"/>
              </a:lnSpc>
              <a:spcBef>
                <a:spcPts val="700"/>
              </a:spcBef>
              <a:spcAft>
                <a:spcPts val="0"/>
              </a:spcAft>
              <a:buSzPts val="1900"/>
              <a:buNone/>
            </a:pPr>
            <a:r>
              <a:rPr lang="ja-JP" sz="1200"/>
              <a:t>　　★龍源寺間歩、大久保間歩の２つの坑道跡が公開中！</a:t>
            </a:r>
            <a:endParaRPr sz="1200"/>
          </a:p>
          <a:p>
            <a:pPr indent="0" lvl="0" marL="0" rtl="0" algn="l">
              <a:lnSpc>
                <a:spcPct val="110000"/>
              </a:lnSpc>
              <a:spcBef>
                <a:spcPts val="700"/>
              </a:spcBef>
              <a:spcAft>
                <a:spcPts val="0"/>
              </a:spcAft>
              <a:buSzPts val="1900"/>
              <a:buNone/>
            </a:pPr>
            <a:r>
              <a:rPr lang="ja-JP" sz="1200"/>
              <a:t>　　★ガイドと歩くと満足度UP！石見銀山の歴史を楽しく学ぶ！</a:t>
            </a:r>
            <a:endParaRPr sz="1200"/>
          </a:p>
          <a:p>
            <a:pPr indent="0" lvl="0" marL="0" rtl="0" algn="l">
              <a:lnSpc>
                <a:spcPct val="110000"/>
              </a:lnSpc>
              <a:spcBef>
                <a:spcPts val="700"/>
              </a:spcBef>
              <a:spcAft>
                <a:spcPts val="0"/>
              </a:spcAft>
              <a:buSzPts val="1900"/>
              <a:buNone/>
            </a:pPr>
            <a:r>
              <a:rPr lang="ja-JP" sz="1200"/>
              <a:t>　　★石見銀山では銀鉱石を“福を呼ぶ石”「福石」と呼んでいました。</a:t>
            </a:r>
            <a:endParaRPr sz="1200"/>
          </a:p>
          <a:p>
            <a:pPr indent="0" lvl="0" marL="0" rtl="0" algn="l">
              <a:lnSpc>
                <a:spcPct val="110000"/>
              </a:lnSpc>
              <a:spcBef>
                <a:spcPts val="700"/>
              </a:spcBef>
              <a:spcAft>
                <a:spcPts val="0"/>
              </a:spcAft>
              <a:buSzPts val="1900"/>
              <a:buNone/>
            </a:pPr>
            <a:r>
              <a:rPr lang="ja-JP" sz="1200"/>
              <a:t>　　　「福」にまつわるスポットをめぐって運気をアップ！</a:t>
            </a:r>
            <a:endParaRPr sz="1200"/>
          </a:p>
          <a:p>
            <a:pPr indent="0" lvl="0" marL="0" rtl="0" algn="l">
              <a:lnSpc>
                <a:spcPct val="110000"/>
              </a:lnSpc>
              <a:spcBef>
                <a:spcPts val="700"/>
              </a:spcBef>
              <a:spcAft>
                <a:spcPts val="0"/>
              </a:spcAft>
              <a:buSzPts val="1900"/>
              <a:buNone/>
            </a:pPr>
            <a:r>
              <a:t/>
            </a:r>
            <a:endParaRPr sz="1900"/>
          </a:p>
        </p:txBody>
      </p:sp>
      <p:pic>
        <p:nvPicPr>
          <p:cNvPr id="255" name="Google Shape;255;p5"/>
          <p:cNvPicPr preferRelativeResize="0"/>
          <p:nvPr/>
        </p:nvPicPr>
        <p:blipFill rotWithShape="1">
          <a:blip r:embed="rId3">
            <a:alphaModFix/>
          </a:blip>
          <a:srcRect b="0" l="0" r="0" t="0"/>
          <a:stretch/>
        </p:blipFill>
        <p:spPr>
          <a:xfrm>
            <a:off x="8878092" y="584880"/>
            <a:ext cx="2551908" cy="1813677"/>
          </a:xfrm>
          <a:prstGeom prst="rect">
            <a:avLst/>
          </a:prstGeom>
          <a:noFill/>
          <a:ln>
            <a:noFill/>
          </a:ln>
        </p:spPr>
      </p:pic>
      <p:pic>
        <p:nvPicPr>
          <p:cNvPr id="256" name="Google Shape;256;p5"/>
          <p:cNvPicPr preferRelativeResize="0"/>
          <p:nvPr/>
        </p:nvPicPr>
        <p:blipFill rotWithShape="1">
          <a:blip r:embed="rId4">
            <a:alphaModFix/>
          </a:blip>
          <a:srcRect b="0" l="0" r="0" t="0"/>
          <a:stretch/>
        </p:blipFill>
        <p:spPr>
          <a:xfrm>
            <a:off x="8878092" y="2503305"/>
            <a:ext cx="2551908" cy="1913931"/>
          </a:xfrm>
          <a:prstGeom prst="rect">
            <a:avLst/>
          </a:prstGeom>
          <a:noFill/>
          <a:ln>
            <a:noFill/>
          </a:ln>
        </p:spPr>
      </p:pic>
      <p:sp>
        <p:nvSpPr>
          <p:cNvPr id="257" name="Google Shape;257;p5"/>
          <p:cNvSpPr txBox="1"/>
          <p:nvPr/>
        </p:nvSpPr>
        <p:spPr>
          <a:xfrm>
            <a:off x="4539917" y="215548"/>
            <a:ext cx="36736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い わ み ぎ ん ざ ん</a:t>
            </a:r>
            <a:endParaRPr b="0" i="0" sz="1400" u="none" cap="none" strike="noStrike">
              <a:solidFill>
                <a:srgbClr val="000000"/>
              </a:solidFill>
              <a:latin typeface="Arial"/>
              <a:ea typeface="Arial"/>
              <a:cs typeface="Arial"/>
              <a:sym typeface="Arial"/>
            </a:endParaRPr>
          </a:p>
        </p:txBody>
      </p:sp>
      <p:sp>
        <p:nvSpPr>
          <p:cNvPr id="258" name="Google Shape;258;p5"/>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259" name="Google Shape;259;p5"/>
          <p:cNvPicPr preferRelativeResize="0"/>
          <p:nvPr/>
        </p:nvPicPr>
        <p:blipFill rotWithShape="1">
          <a:blip r:embed="rId5">
            <a:alphaModFix/>
          </a:blip>
          <a:srcRect b="0" l="0" r="0" t="0"/>
          <a:stretch/>
        </p:blipFill>
        <p:spPr>
          <a:xfrm rot="10800000">
            <a:off x="8878092" y="4599807"/>
            <a:ext cx="2551908" cy="19139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6"/>
          <p:cNvSpPr txBox="1"/>
          <p:nvPr>
            <p:ph idx="1" type="body"/>
          </p:nvPr>
        </p:nvSpPr>
        <p:spPr>
          <a:xfrm>
            <a:off x="1251678" y="1467216"/>
            <a:ext cx="10178322" cy="500839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10000"/>
              </a:lnSpc>
              <a:spcBef>
                <a:spcPts val="0"/>
              </a:spcBef>
              <a:spcAft>
                <a:spcPts val="0"/>
              </a:spcAft>
              <a:buSzPct val="100000"/>
              <a:buChar char="•"/>
            </a:pPr>
            <a:r>
              <a:rPr lang="ja-JP"/>
              <a:t>放牧牛のいる牧歌的な風景が象徴的。</a:t>
            </a:r>
            <a:endParaRPr/>
          </a:p>
          <a:p>
            <a:pPr indent="-228600" lvl="0" marL="228600" rtl="0" algn="l">
              <a:lnSpc>
                <a:spcPct val="110000"/>
              </a:lnSpc>
              <a:spcBef>
                <a:spcPts val="700"/>
              </a:spcBef>
              <a:spcAft>
                <a:spcPts val="0"/>
              </a:spcAft>
              <a:buSzPct val="100000"/>
              <a:buChar char="•"/>
            </a:pPr>
            <a:r>
              <a:rPr lang="ja-JP"/>
              <a:t>直立したまま発見された三瓶小豆原埋没林、地下空間は必見。</a:t>
            </a:r>
            <a:endParaRPr/>
          </a:p>
          <a:p>
            <a:pPr indent="-228600" lvl="0" marL="228600" rtl="0" algn="l">
              <a:lnSpc>
                <a:spcPct val="110000"/>
              </a:lnSpc>
              <a:spcBef>
                <a:spcPts val="700"/>
              </a:spcBef>
              <a:spcAft>
                <a:spcPts val="0"/>
              </a:spcAft>
              <a:buSzPct val="100000"/>
              <a:buChar char="•"/>
            </a:pPr>
            <a:r>
              <a:rPr lang="ja-JP"/>
              <a:t>三瓶山周辺の稀少な植物を守る人たち“大田の自然を守る会”</a:t>
            </a:r>
            <a:endParaRPr/>
          </a:p>
          <a:p>
            <a:pPr indent="-228600" lvl="0" marL="228600" rtl="0" algn="l">
              <a:lnSpc>
                <a:spcPct val="110000"/>
              </a:lnSpc>
              <a:spcBef>
                <a:spcPts val="700"/>
              </a:spcBef>
              <a:spcAft>
                <a:spcPts val="0"/>
              </a:spcAft>
              <a:buSzPct val="100000"/>
              <a:buChar char="•"/>
            </a:pPr>
            <a:r>
              <a:rPr lang="ja-JP"/>
              <a:t>人の営みが守る、自然景観。　“火入れ”による草原の再生</a:t>
            </a:r>
            <a:endParaRPr/>
          </a:p>
          <a:p>
            <a:pPr indent="-228600" lvl="0" marL="228600" rtl="0" algn="l">
              <a:lnSpc>
                <a:spcPct val="110000"/>
              </a:lnSpc>
              <a:spcBef>
                <a:spcPts val="700"/>
              </a:spcBef>
              <a:spcAft>
                <a:spcPts val="0"/>
              </a:spcAft>
              <a:buSzPct val="100000"/>
              <a:buChar char="•"/>
            </a:pPr>
            <a:r>
              <a:rPr lang="ja-JP"/>
              <a:t>火山性土壌で生まれた豊かな食材。米、わさび、放牧牛、そば。</a:t>
            </a:r>
            <a:endParaRPr/>
          </a:p>
          <a:p>
            <a:pPr indent="-228600" lvl="0" marL="228600" rtl="0" algn="l">
              <a:lnSpc>
                <a:spcPct val="110000"/>
              </a:lnSpc>
              <a:spcBef>
                <a:spcPts val="700"/>
              </a:spcBef>
              <a:spcAft>
                <a:spcPts val="0"/>
              </a:spcAft>
              <a:buSzPct val="100000"/>
              <a:buChar char="•"/>
            </a:pPr>
            <a:r>
              <a:rPr lang="ja-JP"/>
              <a:t>全国的にも貴重な在来種のそば、“三瓶そば”</a:t>
            </a:r>
            <a:endParaRPr/>
          </a:p>
          <a:p>
            <a:pPr indent="0" lvl="0" marL="0" rtl="0" algn="l">
              <a:lnSpc>
                <a:spcPct val="110000"/>
              </a:lnSpc>
              <a:spcBef>
                <a:spcPts val="700"/>
              </a:spcBef>
              <a:spcAft>
                <a:spcPts val="0"/>
              </a:spcAft>
              <a:buSzPct val="100000"/>
              <a:buNone/>
            </a:pPr>
            <a:r>
              <a:t/>
            </a:r>
            <a:endParaRPr/>
          </a:p>
          <a:p>
            <a:pPr indent="0" lvl="0" marL="0" rtl="0" algn="l">
              <a:lnSpc>
                <a:spcPct val="110000"/>
              </a:lnSpc>
              <a:spcBef>
                <a:spcPts val="700"/>
              </a:spcBef>
              <a:spcAft>
                <a:spcPts val="0"/>
              </a:spcAft>
              <a:buSzPct val="100000"/>
              <a:buNone/>
            </a:pPr>
            <a:r>
              <a:rPr lang="ja-JP"/>
              <a:t>三瓶山では“豊かな自然”との出会い</a:t>
            </a:r>
            <a:endParaRPr/>
          </a:p>
          <a:p>
            <a:pPr indent="0" lvl="0" marL="0" rtl="0" algn="l">
              <a:lnSpc>
                <a:spcPct val="110000"/>
              </a:lnSpc>
              <a:spcBef>
                <a:spcPts val="700"/>
              </a:spcBef>
              <a:spcAft>
                <a:spcPts val="0"/>
              </a:spcAft>
              <a:buSzPct val="100000"/>
              <a:buNone/>
            </a:pPr>
            <a:r>
              <a:rPr lang="ja-JP"/>
              <a:t>★初心者から上級者まで　三瓶登山！</a:t>
            </a:r>
            <a:endParaRPr/>
          </a:p>
          <a:p>
            <a:pPr indent="0" lvl="0" marL="0" rtl="0" algn="l">
              <a:lnSpc>
                <a:spcPct val="110000"/>
              </a:lnSpc>
              <a:spcBef>
                <a:spcPts val="700"/>
              </a:spcBef>
              <a:spcAft>
                <a:spcPts val="0"/>
              </a:spcAft>
              <a:buSzPct val="100000"/>
              <a:buNone/>
            </a:pPr>
            <a:r>
              <a:rPr lang="ja-JP"/>
              <a:t>★観光リフトでお手軽登山もOK！　　</a:t>
            </a:r>
            <a:endParaRPr/>
          </a:p>
          <a:p>
            <a:pPr indent="0" lvl="0" marL="0" rtl="0" algn="l">
              <a:lnSpc>
                <a:spcPct val="110000"/>
              </a:lnSpc>
              <a:spcBef>
                <a:spcPts val="700"/>
              </a:spcBef>
              <a:spcAft>
                <a:spcPts val="0"/>
              </a:spcAft>
              <a:buSzPct val="100000"/>
              <a:buNone/>
            </a:pPr>
            <a:r>
              <a:rPr lang="ja-JP"/>
              <a:t>★子どもも大満足！三瓶自然館サヒメル！</a:t>
            </a:r>
            <a:endParaRPr/>
          </a:p>
          <a:p>
            <a:pPr indent="0" lvl="0" marL="0" rtl="0" algn="l">
              <a:lnSpc>
                <a:spcPct val="110000"/>
              </a:lnSpc>
              <a:spcBef>
                <a:spcPts val="700"/>
              </a:spcBef>
              <a:spcAft>
                <a:spcPts val="0"/>
              </a:spcAft>
              <a:buSzPct val="100000"/>
              <a:buNone/>
            </a:pPr>
            <a:r>
              <a:rPr lang="ja-JP"/>
              <a:t>★豊かな自然の恵み！三瓶グルメ！</a:t>
            </a:r>
            <a:endParaRPr/>
          </a:p>
          <a:p>
            <a:pPr indent="0" lvl="0" marL="0" rtl="0" algn="l">
              <a:lnSpc>
                <a:spcPct val="110000"/>
              </a:lnSpc>
              <a:spcBef>
                <a:spcPts val="700"/>
              </a:spcBef>
              <a:spcAft>
                <a:spcPts val="0"/>
              </a:spcAft>
              <a:buSzPct val="100000"/>
              <a:buNone/>
            </a:pPr>
            <a:r>
              <a:rPr lang="ja-JP"/>
              <a:t>★豊富な湯量の三瓶温泉！</a:t>
            </a:r>
            <a:endParaRPr/>
          </a:p>
          <a:p>
            <a:pPr indent="0" lvl="0" marL="0" rtl="0" algn="l">
              <a:lnSpc>
                <a:spcPct val="110000"/>
              </a:lnSpc>
              <a:spcBef>
                <a:spcPts val="700"/>
              </a:spcBef>
              <a:spcAft>
                <a:spcPts val="0"/>
              </a:spcAft>
              <a:buSzPct val="100000"/>
              <a:buNone/>
            </a:pPr>
            <a:r>
              <a:t/>
            </a:r>
            <a:endParaRPr/>
          </a:p>
        </p:txBody>
      </p:sp>
      <p:sp>
        <p:nvSpPr>
          <p:cNvPr id="265" name="Google Shape;265;p6"/>
          <p:cNvSpPr txBox="1"/>
          <p:nvPr>
            <p:ph type="title"/>
          </p:nvPr>
        </p:nvSpPr>
        <p:spPr>
          <a:xfrm>
            <a:off x="1251678" y="382385"/>
            <a:ext cx="10178322" cy="9119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5100"/>
              <a:buFont typeface="Impact"/>
              <a:buNone/>
            </a:pPr>
            <a:r>
              <a:rPr lang="ja-JP"/>
              <a:t>〇</a:t>
            </a:r>
            <a:r>
              <a:rPr lang="ja-JP" sz="4000"/>
              <a:t>大山隠岐国立公園「三瓶山」</a:t>
            </a:r>
            <a:endParaRPr/>
          </a:p>
        </p:txBody>
      </p:sp>
      <p:pic>
        <p:nvPicPr>
          <p:cNvPr descr="食品、室内の画像のようです" id="266" name="Google Shape;266;p6"/>
          <p:cNvPicPr preferRelativeResize="0"/>
          <p:nvPr/>
        </p:nvPicPr>
        <p:blipFill rotWithShape="1">
          <a:blip r:embed="rId3">
            <a:alphaModFix/>
          </a:blip>
          <a:srcRect b="0" l="0" r="0" t="0"/>
          <a:stretch/>
        </p:blipFill>
        <p:spPr>
          <a:xfrm>
            <a:off x="8850248" y="3787675"/>
            <a:ext cx="2978837" cy="1984080"/>
          </a:xfrm>
          <a:prstGeom prst="rect">
            <a:avLst/>
          </a:prstGeom>
          <a:noFill/>
          <a:ln>
            <a:noFill/>
          </a:ln>
        </p:spPr>
      </p:pic>
      <p:pic>
        <p:nvPicPr>
          <p:cNvPr id="267" name="Google Shape;267;p6"/>
          <p:cNvPicPr preferRelativeResize="0"/>
          <p:nvPr/>
        </p:nvPicPr>
        <p:blipFill rotWithShape="1">
          <a:blip r:embed="rId4">
            <a:alphaModFix/>
          </a:blip>
          <a:srcRect b="0" l="0" r="0" t="0"/>
          <a:stretch/>
        </p:blipFill>
        <p:spPr>
          <a:xfrm>
            <a:off x="8850248" y="1263496"/>
            <a:ext cx="2846712" cy="2134071"/>
          </a:xfrm>
          <a:prstGeom prst="rect">
            <a:avLst/>
          </a:prstGeom>
          <a:noFill/>
          <a:ln>
            <a:noFill/>
          </a:ln>
        </p:spPr>
      </p:pic>
      <p:pic>
        <p:nvPicPr>
          <p:cNvPr id="268" name="Google Shape;268;p6"/>
          <p:cNvPicPr preferRelativeResize="0"/>
          <p:nvPr/>
        </p:nvPicPr>
        <p:blipFill rotWithShape="1">
          <a:blip r:embed="rId5">
            <a:alphaModFix/>
          </a:blip>
          <a:srcRect b="0" l="0" r="0" t="0"/>
          <a:stretch/>
        </p:blipFill>
        <p:spPr>
          <a:xfrm>
            <a:off x="5983704" y="3786143"/>
            <a:ext cx="2978837" cy="1987144"/>
          </a:xfrm>
          <a:prstGeom prst="rect">
            <a:avLst/>
          </a:prstGeom>
          <a:noFill/>
          <a:ln>
            <a:noFill/>
          </a:ln>
        </p:spPr>
      </p:pic>
      <p:sp>
        <p:nvSpPr>
          <p:cNvPr id="269" name="Google Shape;269;p6"/>
          <p:cNvSpPr txBox="1"/>
          <p:nvPr/>
        </p:nvSpPr>
        <p:spPr>
          <a:xfrm>
            <a:off x="6537305" y="139735"/>
            <a:ext cx="367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さ ん べ さ ん</a:t>
            </a:r>
            <a:endParaRPr b="0" i="0" sz="1400" u="none" cap="none" strike="noStrike">
              <a:solidFill>
                <a:srgbClr val="000000"/>
              </a:solidFill>
              <a:latin typeface="Arial"/>
              <a:ea typeface="Arial"/>
              <a:cs typeface="Arial"/>
              <a:sym typeface="Arial"/>
            </a:endParaRPr>
          </a:p>
        </p:txBody>
      </p:sp>
      <p:sp>
        <p:nvSpPr>
          <p:cNvPr id="270" name="Google Shape;270;p6"/>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7"/>
          <p:cNvSpPr txBox="1"/>
          <p:nvPr>
            <p:ph type="title"/>
          </p:nvPr>
        </p:nvSpPr>
        <p:spPr>
          <a:xfrm>
            <a:off x="1252042" y="640011"/>
            <a:ext cx="10178322" cy="9819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Impact"/>
              <a:buNone/>
            </a:pPr>
            <a:r>
              <a:rPr lang="ja-JP" sz="4000"/>
              <a:t>〇温泉津温泉</a:t>
            </a:r>
            <a:endParaRPr/>
          </a:p>
        </p:txBody>
      </p:sp>
      <p:sp>
        <p:nvSpPr>
          <p:cNvPr id="276" name="Google Shape;276;p7"/>
          <p:cNvSpPr txBox="1"/>
          <p:nvPr>
            <p:ph idx="1" type="body"/>
          </p:nvPr>
        </p:nvSpPr>
        <p:spPr>
          <a:xfrm>
            <a:off x="1252042" y="1517687"/>
            <a:ext cx="10443017" cy="484366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10000"/>
              </a:lnSpc>
              <a:spcBef>
                <a:spcPts val="0"/>
              </a:spcBef>
              <a:spcAft>
                <a:spcPts val="0"/>
              </a:spcAft>
              <a:buSzPts val="2000"/>
              <a:buChar char="•"/>
            </a:pPr>
            <a:r>
              <a:rPr lang="ja-JP"/>
              <a:t>世界遺産エリアに含まれている温泉街。</a:t>
            </a:r>
            <a:endParaRPr/>
          </a:p>
          <a:p>
            <a:pPr indent="-228600" lvl="0" marL="228600" rtl="0" algn="l">
              <a:lnSpc>
                <a:spcPct val="110000"/>
              </a:lnSpc>
              <a:spcBef>
                <a:spcPts val="700"/>
              </a:spcBef>
              <a:spcAft>
                <a:spcPts val="0"/>
              </a:spcAft>
              <a:buSzPts val="2000"/>
              <a:buChar char="•"/>
            </a:pPr>
            <a:r>
              <a:rPr lang="ja-JP"/>
              <a:t>石見銀山の銀の積出港として栄えた町。</a:t>
            </a:r>
            <a:endParaRPr/>
          </a:p>
          <a:p>
            <a:pPr indent="-228600" lvl="0" marL="228600" rtl="0" algn="l">
              <a:lnSpc>
                <a:spcPct val="110000"/>
              </a:lnSpc>
              <a:spcBef>
                <a:spcPts val="700"/>
              </a:spcBef>
              <a:spcAft>
                <a:spcPts val="0"/>
              </a:spcAft>
              <a:buSzPts val="2000"/>
              <a:buChar char="•"/>
            </a:pPr>
            <a:r>
              <a:rPr lang="ja-JP"/>
              <a:t>重要伝統的建造物群保存地区で唯一の“温泉街”。</a:t>
            </a:r>
            <a:endParaRPr/>
          </a:p>
          <a:p>
            <a:pPr indent="-228600" lvl="0" marL="228600" rtl="0" algn="l">
              <a:lnSpc>
                <a:spcPct val="110000"/>
              </a:lnSpc>
              <a:spcBef>
                <a:spcPts val="700"/>
              </a:spcBef>
              <a:spcAft>
                <a:spcPts val="0"/>
              </a:spcAft>
              <a:buSzPts val="2000"/>
              <a:buChar char="•"/>
            </a:pPr>
            <a:r>
              <a:rPr lang="ja-JP"/>
              <a:t>北前船の寄港地だった温泉津。</a:t>
            </a:r>
            <a:endParaRPr/>
          </a:p>
          <a:p>
            <a:pPr indent="-228600" lvl="0" marL="228600" rtl="0" algn="l">
              <a:lnSpc>
                <a:spcPct val="110000"/>
              </a:lnSpc>
              <a:spcBef>
                <a:spcPts val="700"/>
              </a:spcBef>
              <a:spcAft>
                <a:spcPts val="0"/>
              </a:spcAft>
              <a:buSzPts val="2000"/>
              <a:buChar char="•"/>
            </a:pPr>
            <a:r>
              <a:rPr lang="ja-JP"/>
              <a:t>江戸時代から区画があまり変わっていない。“変わらない”の凄さ。</a:t>
            </a:r>
            <a:endParaRPr/>
          </a:p>
          <a:p>
            <a:pPr indent="-228600" lvl="0" marL="228600" rtl="0" algn="l">
              <a:lnSpc>
                <a:spcPct val="110000"/>
              </a:lnSpc>
              <a:spcBef>
                <a:spcPts val="700"/>
              </a:spcBef>
              <a:spcAft>
                <a:spcPts val="0"/>
              </a:spcAft>
              <a:buSzPts val="2000"/>
              <a:buChar char="•"/>
            </a:pPr>
            <a:r>
              <a:rPr lang="ja-JP"/>
              <a:t>2024年8月、みなとオアシスに登録。</a:t>
            </a:r>
            <a:endParaRPr/>
          </a:p>
          <a:p>
            <a:pPr indent="0" lvl="0" marL="0" rtl="0" algn="l">
              <a:lnSpc>
                <a:spcPct val="110000"/>
              </a:lnSpc>
              <a:spcBef>
                <a:spcPts val="700"/>
              </a:spcBef>
              <a:spcAft>
                <a:spcPts val="0"/>
              </a:spcAft>
              <a:buSzPts val="2000"/>
              <a:buNone/>
            </a:pPr>
            <a:r>
              <a:t/>
            </a:r>
            <a:endParaRPr/>
          </a:p>
          <a:p>
            <a:pPr indent="0" lvl="0" marL="0" rtl="0" algn="l">
              <a:lnSpc>
                <a:spcPct val="110000"/>
              </a:lnSpc>
              <a:spcBef>
                <a:spcPts val="700"/>
              </a:spcBef>
              <a:spcAft>
                <a:spcPts val="0"/>
              </a:spcAft>
              <a:buSzPts val="2000"/>
              <a:buNone/>
            </a:pPr>
            <a:r>
              <a:rPr lang="ja-JP"/>
              <a:t>　石見銀山が栄え、多くの人口を抱えた町。温泉津で生まれた産業や文化との出会い</a:t>
            </a:r>
            <a:endParaRPr/>
          </a:p>
          <a:p>
            <a:pPr indent="0" lvl="0" marL="0" rtl="0" algn="l">
              <a:lnSpc>
                <a:spcPct val="110000"/>
              </a:lnSpc>
              <a:spcBef>
                <a:spcPts val="700"/>
              </a:spcBef>
              <a:spcAft>
                <a:spcPts val="0"/>
              </a:spcAft>
              <a:buSzPts val="2000"/>
              <a:buNone/>
            </a:pPr>
            <a:r>
              <a:rPr lang="ja-JP"/>
              <a:t>　★福光石石切り場　操業400年以上、今も現役！</a:t>
            </a:r>
            <a:endParaRPr/>
          </a:p>
          <a:p>
            <a:pPr indent="0" lvl="0" marL="0" rtl="0" algn="l">
              <a:lnSpc>
                <a:spcPct val="110000"/>
              </a:lnSpc>
              <a:spcBef>
                <a:spcPts val="700"/>
              </a:spcBef>
              <a:spcAft>
                <a:spcPts val="0"/>
              </a:spcAft>
              <a:buSzPts val="2000"/>
              <a:buNone/>
            </a:pPr>
            <a:r>
              <a:rPr lang="ja-JP"/>
              <a:t>　★日本最大級の登り窯　温泉津やきものの里！３つの窯元も。</a:t>
            </a:r>
            <a:endParaRPr/>
          </a:p>
          <a:p>
            <a:pPr indent="0" lvl="0" marL="0" rtl="0" algn="l">
              <a:lnSpc>
                <a:spcPct val="110000"/>
              </a:lnSpc>
              <a:spcBef>
                <a:spcPts val="700"/>
              </a:spcBef>
              <a:spcAft>
                <a:spcPts val="0"/>
              </a:spcAft>
              <a:buSzPts val="2000"/>
              <a:buNone/>
            </a:pPr>
            <a:r>
              <a:rPr lang="ja-JP"/>
              <a:t>　★熱い！古くから湯治場として栄えた　温泉津温泉</a:t>
            </a:r>
            <a:endParaRPr/>
          </a:p>
          <a:p>
            <a:pPr indent="0" lvl="0" marL="0" rtl="0" algn="l">
              <a:lnSpc>
                <a:spcPct val="110000"/>
              </a:lnSpc>
              <a:spcBef>
                <a:spcPts val="700"/>
              </a:spcBef>
              <a:spcAft>
                <a:spcPts val="0"/>
              </a:spcAft>
              <a:buSzPts val="2000"/>
              <a:buNone/>
            </a:pPr>
            <a:r>
              <a:rPr lang="ja-JP"/>
              <a:t>　★やっぱり石見神楽、石見神楽面工房も！</a:t>
            </a:r>
            <a:endParaRPr/>
          </a:p>
        </p:txBody>
      </p:sp>
      <p:pic>
        <p:nvPicPr>
          <p:cNvPr descr="自然、水域の画像のようです" id="277" name="Google Shape;277;p7"/>
          <p:cNvPicPr preferRelativeResize="0"/>
          <p:nvPr/>
        </p:nvPicPr>
        <p:blipFill rotWithShape="1">
          <a:blip r:embed="rId3">
            <a:alphaModFix/>
          </a:blip>
          <a:srcRect b="0" l="0" r="0" t="0"/>
          <a:stretch/>
        </p:blipFill>
        <p:spPr>
          <a:xfrm>
            <a:off x="8162671" y="381011"/>
            <a:ext cx="3536609" cy="2652455"/>
          </a:xfrm>
          <a:prstGeom prst="rect">
            <a:avLst/>
          </a:prstGeom>
          <a:noFill/>
          <a:ln>
            <a:noFill/>
          </a:ln>
        </p:spPr>
      </p:pic>
      <p:pic>
        <p:nvPicPr>
          <p:cNvPr id="278" name="Google Shape;278;p7"/>
          <p:cNvPicPr preferRelativeResize="0"/>
          <p:nvPr/>
        </p:nvPicPr>
        <p:blipFill rotWithShape="1">
          <a:blip r:embed="rId4">
            <a:alphaModFix/>
          </a:blip>
          <a:srcRect b="0" l="0" r="0" t="0"/>
          <a:stretch/>
        </p:blipFill>
        <p:spPr>
          <a:xfrm>
            <a:off x="8610602" y="4749232"/>
            <a:ext cx="2500745" cy="1876822"/>
          </a:xfrm>
          <a:prstGeom prst="rect">
            <a:avLst/>
          </a:prstGeom>
          <a:noFill/>
          <a:ln>
            <a:noFill/>
          </a:ln>
        </p:spPr>
      </p:pic>
      <p:sp>
        <p:nvSpPr>
          <p:cNvPr id="279" name="Google Shape;279;p7"/>
          <p:cNvSpPr txBox="1"/>
          <p:nvPr/>
        </p:nvSpPr>
        <p:spPr>
          <a:xfrm>
            <a:off x="1862553" y="311981"/>
            <a:ext cx="36736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ゆ  の  つ   お  ん  せ  ん</a:t>
            </a:r>
            <a:endParaRPr b="0" i="0" sz="1400" u="none" cap="none" strike="noStrike">
              <a:solidFill>
                <a:srgbClr val="000000"/>
              </a:solidFill>
              <a:latin typeface="Arial"/>
              <a:ea typeface="Arial"/>
              <a:cs typeface="Arial"/>
              <a:sym typeface="Arial"/>
            </a:endParaRPr>
          </a:p>
        </p:txBody>
      </p:sp>
      <p:sp>
        <p:nvSpPr>
          <p:cNvPr id="280" name="Google Shape;280;p7"/>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8"/>
          <p:cNvSpPr txBox="1"/>
          <p:nvPr>
            <p:ph idx="1" type="body"/>
          </p:nvPr>
        </p:nvSpPr>
        <p:spPr>
          <a:xfrm>
            <a:off x="1251678" y="1202082"/>
            <a:ext cx="10178322" cy="539750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0"/>
              </a:spcBef>
              <a:spcAft>
                <a:spcPts val="0"/>
              </a:spcAft>
              <a:buSzPts val="2000"/>
              <a:buNone/>
            </a:pPr>
            <a:r>
              <a:rPr lang="ja-JP"/>
              <a:t>・鳴砂が鳴る理由</a:t>
            </a:r>
            <a:endParaRPr/>
          </a:p>
          <a:p>
            <a:pPr indent="0" lvl="0" marL="0" rtl="0" algn="l">
              <a:lnSpc>
                <a:spcPct val="110000"/>
              </a:lnSpc>
              <a:spcBef>
                <a:spcPts val="700"/>
              </a:spcBef>
              <a:spcAft>
                <a:spcPts val="0"/>
              </a:spcAft>
              <a:buSzPts val="2000"/>
              <a:buNone/>
            </a:pPr>
            <a:r>
              <a:rPr lang="ja-JP"/>
              <a:t>　鳴砂とは、丸みを帯びた石英が６５%以上含まれ、外部より急激な力を加えると</a:t>
            </a:r>
            <a:endParaRPr/>
          </a:p>
          <a:p>
            <a:pPr indent="0" lvl="0" marL="0" rtl="0" algn="l">
              <a:lnSpc>
                <a:spcPct val="110000"/>
              </a:lnSpc>
              <a:spcBef>
                <a:spcPts val="700"/>
              </a:spcBef>
              <a:spcAft>
                <a:spcPts val="0"/>
              </a:spcAft>
              <a:buSzPts val="2000"/>
              <a:buNone/>
            </a:pPr>
            <a:r>
              <a:rPr lang="ja-JP"/>
              <a:t>　音を発する砂のことをいいます。</a:t>
            </a:r>
            <a:endParaRPr/>
          </a:p>
          <a:p>
            <a:pPr indent="0" lvl="0" marL="0" rtl="0" algn="l">
              <a:lnSpc>
                <a:spcPct val="110000"/>
              </a:lnSpc>
              <a:spcBef>
                <a:spcPts val="700"/>
              </a:spcBef>
              <a:spcAft>
                <a:spcPts val="0"/>
              </a:spcAft>
              <a:buSzPts val="2000"/>
              <a:buNone/>
            </a:pPr>
            <a:r>
              <a:rPr lang="ja-JP"/>
              <a:t>　鳴砂の浜は日本で約３０ヵ所確認されていますが、浜がゴミ等で汚れていないことや</a:t>
            </a:r>
            <a:endParaRPr/>
          </a:p>
          <a:p>
            <a:pPr indent="0" lvl="0" marL="0" rtl="0" algn="l">
              <a:lnSpc>
                <a:spcPct val="110000"/>
              </a:lnSpc>
              <a:spcBef>
                <a:spcPts val="700"/>
              </a:spcBef>
              <a:spcAft>
                <a:spcPts val="0"/>
              </a:spcAft>
              <a:buSzPts val="2000"/>
              <a:buNone/>
            </a:pPr>
            <a:r>
              <a:rPr lang="ja-JP"/>
              <a:t>　砂粒がほぼ均一であることなど稀な条件下で鳴砂になります。</a:t>
            </a:r>
            <a:endParaRPr/>
          </a:p>
          <a:p>
            <a:pPr indent="0" lvl="0" marL="0" rtl="0" algn="l">
              <a:lnSpc>
                <a:spcPct val="110000"/>
              </a:lnSpc>
              <a:spcBef>
                <a:spcPts val="700"/>
              </a:spcBef>
              <a:spcAft>
                <a:spcPts val="0"/>
              </a:spcAft>
              <a:buSzPts val="2000"/>
              <a:buNone/>
            </a:pPr>
            <a:r>
              <a:rPr lang="ja-JP"/>
              <a:t>　　①離岸流の働きによる自浄作用</a:t>
            </a:r>
            <a:endParaRPr/>
          </a:p>
          <a:p>
            <a:pPr indent="0" lvl="0" marL="0" rtl="0" algn="l">
              <a:lnSpc>
                <a:spcPct val="110000"/>
              </a:lnSpc>
              <a:spcBef>
                <a:spcPts val="700"/>
              </a:spcBef>
              <a:spcAft>
                <a:spcPts val="0"/>
              </a:spcAft>
              <a:buSzPts val="2000"/>
              <a:buNone/>
            </a:pPr>
            <a:r>
              <a:rPr lang="ja-JP"/>
              <a:t>　　②海に流れ込む川が少ない。</a:t>
            </a:r>
            <a:endParaRPr/>
          </a:p>
          <a:p>
            <a:pPr indent="0" lvl="0" marL="0" rtl="0" algn="l">
              <a:lnSpc>
                <a:spcPct val="110000"/>
              </a:lnSpc>
              <a:spcBef>
                <a:spcPts val="700"/>
              </a:spcBef>
              <a:spcAft>
                <a:spcPts val="0"/>
              </a:spcAft>
              <a:buSzPts val="2000"/>
              <a:buNone/>
            </a:pPr>
            <a:r>
              <a:rPr lang="ja-JP"/>
              <a:t>　　③中国山地の土壌の影響を受けていない砂土</a:t>
            </a:r>
            <a:endParaRPr/>
          </a:p>
          <a:p>
            <a:pPr indent="0" lvl="0" marL="0" rtl="0" algn="l">
              <a:lnSpc>
                <a:spcPct val="110000"/>
              </a:lnSpc>
              <a:spcBef>
                <a:spcPts val="700"/>
              </a:spcBef>
              <a:spcAft>
                <a:spcPts val="0"/>
              </a:spcAft>
              <a:buSzPts val="2000"/>
              <a:buNone/>
            </a:pPr>
            <a:r>
              <a:rPr lang="ja-JP"/>
              <a:t>　　④なんといっても、地域住民による清掃活動！</a:t>
            </a:r>
            <a:endParaRPr/>
          </a:p>
          <a:p>
            <a:pPr indent="0" lvl="0" marL="0" rtl="0" algn="l">
              <a:lnSpc>
                <a:spcPct val="110000"/>
              </a:lnSpc>
              <a:spcBef>
                <a:spcPts val="700"/>
              </a:spcBef>
              <a:spcAft>
                <a:spcPts val="0"/>
              </a:spcAft>
              <a:buSzPts val="2000"/>
              <a:buNone/>
            </a:pPr>
            <a:r>
              <a:t/>
            </a:r>
            <a:endParaRPr/>
          </a:p>
          <a:p>
            <a:pPr indent="0" lvl="0" marL="0" rtl="0" algn="l">
              <a:lnSpc>
                <a:spcPct val="110000"/>
              </a:lnSpc>
              <a:spcBef>
                <a:spcPts val="700"/>
              </a:spcBef>
              <a:spcAft>
                <a:spcPts val="0"/>
              </a:spcAft>
              <a:buSzPts val="2000"/>
              <a:buNone/>
            </a:pPr>
            <a:r>
              <a:rPr lang="ja-JP"/>
              <a:t>砂浜の美しさを体感する鳴砂の浜</a:t>
            </a:r>
            <a:endParaRPr/>
          </a:p>
          <a:p>
            <a:pPr indent="0" lvl="0" marL="0" rtl="0" algn="l">
              <a:lnSpc>
                <a:spcPct val="110000"/>
              </a:lnSpc>
              <a:spcBef>
                <a:spcPts val="700"/>
              </a:spcBef>
              <a:spcAft>
                <a:spcPts val="0"/>
              </a:spcAft>
              <a:buSzPts val="2000"/>
              <a:buNone/>
            </a:pPr>
            <a:r>
              <a:rPr lang="ja-JP"/>
              <a:t>★歩くと「キュッキュッ」となる砂浜を散策！</a:t>
            </a:r>
            <a:endParaRPr/>
          </a:p>
          <a:p>
            <a:pPr indent="0" lvl="0" marL="0" rtl="0" algn="l">
              <a:lnSpc>
                <a:spcPct val="110000"/>
              </a:lnSpc>
              <a:spcBef>
                <a:spcPts val="700"/>
              </a:spcBef>
              <a:spcAft>
                <a:spcPts val="0"/>
              </a:spcAft>
              <a:buSzPts val="2000"/>
              <a:buNone/>
            </a:pPr>
            <a:r>
              <a:rPr lang="ja-JP"/>
              <a:t>★砂博物館「仁摩サンドミュージアム」に世界最大の砂時計があります</a:t>
            </a:r>
            <a:endParaRPr/>
          </a:p>
          <a:p>
            <a:pPr indent="0" lvl="0" marL="0" rtl="0" algn="l">
              <a:lnSpc>
                <a:spcPct val="110000"/>
              </a:lnSpc>
              <a:spcBef>
                <a:spcPts val="700"/>
              </a:spcBef>
              <a:spcAft>
                <a:spcPts val="0"/>
              </a:spcAft>
              <a:buSzPts val="2000"/>
              <a:buNone/>
            </a:pPr>
            <a:r>
              <a:t/>
            </a:r>
            <a:endParaRPr/>
          </a:p>
          <a:p>
            <a:pPr indent="0" lvl="0" marL="0" rtl="0" algn="l">
              <a:lnSpc>
                <a:spcPct val="110000"/>
              </a:lnSpc>
              <a:spcBef>
                <a:spcPts val="700"/>
              </a:spcBef>
              <a:spcAft>
                <a:spcPts val="0"/>
              </a:spcAft>
              <a:buSzPts val="2000"/>
              <a:buNone/>
            </a:pPr>
            <a:r>
              <a:t/>
            </a:r>
            <a:endParaRPr/>
          </a:p>
          <a:p>
            <a:pPr indent="0" lvl="0" marL="0" rtl="0" algn="l">
              <a:lnSpc>
                <a:spcPct val="110000"/>
              </a:lnSpc>
              <a:spcBef>
                <a:spcPts val="700"/>
              </a:spcBef>
              <a:spcAft>
                <a:spcPts val="0"/>
              </a:spcAft>
              <a:buSzPts val="2000"/>
              <a:buNone/>
            </a:pPr>
            <a:r>
              <a:t/>
            </a:r>
            <a:endParaRPr/>
          </a:p>
        </p:txBody>
      </p:sp>
      <p:sp>
        <p:nvSpPr>
          <p:cNvPr id="286" name="Google Shape;286;p8"/>
          <p:cNvSpPr txBox="1"/>
          <p:nvPr>
            <p:ph type="title"/>
          </p:nvPr>
        </p:nvSpPr>
        <p:spPr>
          <a:xfrm>
            <a:off x="1251678" y="462595"/>
            <a:ext cx="10178322" cy="14921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Impact"/>
              <a:buNone/>
            </a:pPr>
            <a:r>
              <a:rPr lang="ja-JP" sz="4000"/>
              <a:t>〇鳴砂の浜「琴ヶ浜」</a:t>
            </a:r>
            <a:endParaRPr/>
          </a:p>
        </p:txBody>
      </p:sp>
      <p:sp>
        <p:nvSpPr>
          <p:cNvPr id="287" name="Google Shape;287;p8"/>
          <p:cNvSpPr txBox="1"/>
          <p:nvPr/>
        </p:nvSpPr>
        <p:spPr>
          <a:xfrm>
            <a:off x="4504018" y="160925"/>
            <a:ext cx="36736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こ と が は ま</a:t>
            </a:r>
            <a:endParaRPr b="0" i="0" sz="1400" u="none" cap="none" strike="noStrike">
              <a:solidFill>
                <a:srgbClr val="000000"/>
              </a:solidFill>
              <a:latin typeface="Arial"/>
              <a:ea typeface="Arial"/>
              <a:cs typeface="Arial"/>
              <a:sym typeface="Arial"/>
            </a:endParaRPr>
          </a:p>
        </p:txBody>
      </p:sp>
      <p:sp>
        <p:nvSpPr>
          <p:cNvPr id="288" name="Google Shape;288;p8"/>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289" name="Google Shape;289;p8"/>
          <p:cNvPicPr preferRelativeResize="0"/>
          <p:nvPr/>
        </p:nvPicPr>
        <p:blipFill rotWithShape="1">
          <a:blip r:embed="rId3">
            <a:alphaModFix/>
          </a:blip>
          <a:srcRect b="0" l="0" r="0" t="0"/>
          <a:stretch/>
        </p:blipFill>
        <p:spPr>
          <a:xfrm>
            <a:off x="7366001" y="3243023"/>
            <a:ext cx="3897891" cy="25989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9"/>
          <p:cNvSpPr/>
          <p:nvPr/>
        </p:nvSpPr>
        <p:spPr>
          <a:xfrm>
            <a:off x="5904277" y="1677331"/>
            <a:ext cx="5846661" cy="3913530"/>
          </a:xfrm>
          <a:prstGeom prst="foldedCorner">
            <a:avLst>
              <a:gd fmla="val 690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p:txBody>
      </p:sp>
      <p:sp>
        <p:nvSpPr>
          <p:cNvPr id="295" name="Google Shape;295;p9"/>
          <p:cNvSpPr/>
          <p:nvPr/>
        </p:nvSpPr>
        <p:spPr>
          <a:xfrm>
            <a:off x="89459" y="93298"/>
            <a:ext cx="1094382" cy="713531"/>
          </a:xfrm>
          <a:prstGeom prst="rect">
            <a:avLst/>
          </a:prstGeom>
          <a:solidFill>
            <a:srgbClr val="92D050"/>
          </a:solidFill>
          <a:ln cap="flat" cmpd="sng" w="127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三瓶</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296" name="Google Shape;296;p9"/>
          <p:cNvCxnSpPr/>
          <p:nvPr/>
        </p:nvCxnSpPr>
        <p:spPr>
          <a:xfrm>
            <a:off x="102098" y="1821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297" name="Google Shape;297;p9"/>
          <p:cNvCxnSpPr/>
          <p:nvPr/>
        </p:nvCxnSpPr>
        <p:spPr>
          <a:xfrm>
            <a:off x="92857" y="657835"/>
            <a:ext cx="1102855" cy="7111"/>
          </a:xfrm>
          <a:prstGeom prst="straightConnector1">
            <a:avLst/>
          </a:prstGeom>
          <a:noFill/>
          <a:ln cap="flat" cmpd="sng" w="50800">
            <a:solidFill>
              <a:schemeClr val="lt1"/>
            </a:solidFill>
            <a:prstDash val="solid"/>
            <a:round/>
            <a:headEnd len="sm" w="sm" type="none"/>
            <a:tailEnd len="sm" w="sm" type="none"/>
          </a:ln>
        </p:spPr>
      </p:cxnSp>
      <p:sp>
        <p:nvSpPr>
          <p:cNvPr id="298" name="Google Shape;298;p9"/>
          <p:cNvSpPr/>
          <p:nvPr/>
        </p:nvSpPr>
        <p:spPr>
          <a:xfrm>
            <a:off x="111327" y="1006472"/>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299" name="Google Shape;299;p9"/>
          <p:cNvSpPr txBox="1"/>
          <p:nvPr/>
        </p:nvSpPr>
        <p:spPr>
          <a:xfrm>
            <a:off x="1300330" y="258017"/>
            <a:ext cx="10599043" cy="158812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B082E"/>
              </a:buClr>
              <a:buSzPts val="2800"/>
              <a:buFont typeface="Arial"/>
              <a:buNone/>
            </a:pPr>
            <a:r>
              <a:rPr b="0" i="0" lang="ja-JP" sz="2800" u="none" cap="none" strike="noStrike">
                <a:solidFill>
                  <a:srgbClr val="0B082E"/>
                </a:solidFill>
                <a:latin typeface="Arial"/>
                <a:ea typeface="Arial"/>
                <a:cs typeface="Arial"/>
                <a:sym typeface="Arial"/>
              </a:rPr>
              <a:t>【標高４５０Ｍ三瓶山・西の原】</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B082E"/>
              </a:buClr>
              <a:buSzPts val="4000"/>
              <a:buFont typeface="Arial"/>
              <a:buNone/>
            </a:pPr>
            <a:r>
              <a:rPr b="0" i="0" lang="ja-JP" sz="4000" u="none" cap="none" strike="noStrike">
                <a:solidFill>
                  <a:srgbClr val="0B082E"/>
                </a:solidFill>
                <a:latin typeface="Arial"/>
                <a:ea typeface="Arial"/>
                <a:cs typeface="Arial"/>
                <a:sym typeface="Arial"/>
              </a:rPr>
              <a:t>希少な和精油作り</a:t>
            </a:r>
            <a:r>
              <a:rPr b="0" i="0" lang="ja-JP" sz="2400" u="none" cap="none" strike="noStrike">
                <a:solidFill>
                  <a:srgbClr val="0B082E"/>
                </a:solidFill>
                <a:latin typeface="Arial"/>
                <a:ea typeface="Arial"/>
                <a:cs typeface="Arial"/>
                <a:sym typeface="Arial"/>
              </a:rPr>
              <a:t>≪野草の刈り取り～花摘み～蒸留まで体験≫</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2"/>
              </a:buClr>
              <a:buSzPts val="4000"/>
              <a:buFont typeface="Impact"/>
              <a:buNone/>
            </a:pPr>
            <a:r>
              <a:t/>
            </a:r>
            <a:endParaRPr b="0" i="0" sz="4000" u="none" cap="none" strike="noStrike">
              <a:solidFill>
                <a:srgbClr val="0B082E"/>
              </a:solidFill>
              <a:latin typeface="Arial"/>
              <a:ea typeface="Arial"/>
              <a:cs typeface="Arial"/>
              <a:sym typeface="Arial"/>
            </a:endParaRPr>
          </a:p>
        </p:txBody>
      </p:sp>
      <p:pic>
        <p:nvPicPr>
          <p:cNvPr id="300" name="Google Shape;300;p9"/>
          <p:cNvPicPr preferRelativeResize="0"/>
          <p:nvPr/>
        </p:nvPicPr>
        <p:blipFill rotWithShape="1">
          <a:blip r:embed="rId3">
            <a:alphaModFix/>
          </a:blip>
          <a:srcRect b="0" l="0" r="0" t="0"/>
          <a:stretch/>
        </p:blipFill>
        <p:spPr>
          <a:xfrm>
            <a:off x="11012972" y="-2118"/>
            <a:ext cx="910910" cy="811898"/>
          </a:xfrm>
          <a:prstGeom prst="rect">
            <a:avLst/>
          </a:prstGeom>
          <a:noFill/>
          <a:ln>
            <a:noFill/>
          </a:ln>
        </p:spPr>
      </p:pic>
      <p:sp>
        <p:nvSpPr>
          <p:cNvPr id="301" name="Google Shape;301;p9"/>
          <p:cNvSpPr/>
          <p:nvPr/>
        </p:nvSpPr>
        <p:spPr>
          <a:xfrm>
            <a:off x="6140412" y="6136743"/>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302" name="Google Shape;302;p9"/>
          <p:cNvCxnSpPr/>
          <p:nvPr/>
        </p:nvCxnSpPr>
        <p:spPr>
          <a:xfrm>
            <a:off x="2621455" y="4003013"/>
            <a:ext cx="2769072" cy="0"/>
          </a:xfrm>
          <a:prstGeom prst="straightConnector1">
            <a:avLst/>
          </a:prstGeom>
          <a:noFill/>
          <a:ln cap="flat" cmpd="sng" w="9525">
            <a:solidFill>
              <a:schemeClr val="dk1"/>
            </a:solidFill>
            <a:prstDash val="solid"/>
            <a:round/>
            <a:headEnd len="sm" w="sm" type="none"/>
            <a:tailEnd len="sm" w="sm" type="none"/>
          </a:ln>
        </p:spPr>
      </p:cxnSp>
      <p:sp>
        <p:nvSpPr>
          <p:cNvPr id="303" name="Google Shape;303;p9"/>
          <p:cNvSpPr/>
          <p:nvPr/>
        </p:nvSpPr>
        <p:spPr>
          <a:xfrm>
            <a:off x="1157195" y="3671067"/>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304" name="Google Shape;304;p9"/>
          <p:cNvSpPr/>
          <p:nvPr/>
        </p:nvSpPr>
        <p:spPr>
          <a:xfrm>
            <a:off x="1169684" y="5024314"/>
            <a:ext cx="1464260" cy="524956"/>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305" name="Google Shape;305;p9"/>
          <p:cNvSpPr/>
          <p:nvPr/>
        </p:nvSpPr>
        <p:spPr>
          <a:xfrm>
            <a:off x="6154352" y="5673969"/>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催行人数</a:t>
            </a:r>
            <a:endParaRPr b="0" i="0" sz="1400" u="none" cap="none" strike="noStrike">
              <a:solidFill>
                <a:srgbClr val="000000"/>
              </a:solidFill>
              <a:latin typeface="Arial"/>
              <a:ea typeface="Arial"/>
              <a:cs typeface="Arial"/>
              <a:sym typeface="Arial"/>
            </a:endParaRPr>
          </a:p>
        </p:txBody>
      </p:sp>
      <p:sp>
        <p:nvSpPr>
          <p:cNvPr id="306" name="Google Shape;306;p9"/>
          <p:cNvSpPr txBox="1"/>
          <p:nvPr/>
        </p:nvSpPr>
        <p:spPr>
          <a:xfrm>
            <a:off x="2751334" y="3675856"/>
            <a:ext cx="3816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 ４月～１１月　※要予約</a:t>
            </a:r>
            <a:endParaRPr b="0" i="0" sz="1200" u="none" cap="none" strike="noStrike">
              <a:solidFill>
                <a:srgbClr val="000000"/>
              </a:solidFill>
              <a:latin typeface="Gill Sans"/>
              <a:ea typeface="Gill Sans"/>
              <a:cs typeface="Gill Sans"/>
              <a:sym typeface="Gill Sans"/>
            </a:endParaRPr>
          </a:p>
        </p:txBody>
      </p:sp>
      <p:sp>
        <p:nvSpPr>
          <p:cNvPr id="307" name="Google Shape;307;p9"/>
          <p:cNvSpPr txBox="1"/>
          <p:nvPr/>
        </p:nvSpPr>
        <p:spPr>
          <a:xfrm>
            <a:off x="2621455" y="5024313"/>
            <a:ext cx="287884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３時間（13:30～16:30）</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※入浴時間は含まない</a:t>
            </a:r>
            <a:endParaRPr b="0" i="0" sz="1400" u="none" cap="none" strike="noStrike">
              <a:solidFill>
                <a:srgbClr val="000000"/>
              </a:solidFill>
              <a:latin typeface="Arial"/>
              <a:ea typeface="Arial"/>
              <a:cs typeface="Arial"/>
              <a:sym typeface="Arial"/>
            </a:endParaRPr>
          </a:p>
        </p:txBody>
      </p:sp>
      <p:cxnSp>
        <p:nvCxnSpPr>
          <p:cNvPr id="308" name="Google Shape;308;p9"/>
          <p:cNvCxnSpPr/>
          <p:nvPr/>
        </p:nvCxnSpPr>
        <p:spPr>
          <a:xfrm>
            <a:off x="2594862" y="5573951"/>
            <a:ext cx="2769072" cy="0"/>
          </a:xfrm>
          <a:prstGeom prst="straightConnector1">
            <a:avLst/>
          </a:prstGeom>
          <a:noFill/>
          <a:ln cap="flat" cmpd="sng" w="9525">
            <a:solidFill>
              <a:schemeClr val="dk1"/>
            </a:solidFill>
            <a:prstDash val="solid"/>
            <a:round/>
            <a:headEnd len="sm" w="sm" type="none"/>
            <a:tailEnd len="sm" w="sm" type="none"/>
          </a:ln>
        </p:spPr>
      </p:cxnSp>
      <p:cxnSp>
        <p:nvCxnSpPr>
          <p:cNvPr id="309" name="Google Shape;309;p9"/>
          <p:cNvCxnSpPr/>
          <p:nvPr/>
        </p:nvCxnSpPr>
        <p:spPr>
          <a:xfrm>
            <a:off x="7618612" y="5995289"/>
            <a:ext cx="2769072" cy="0"/>
          </a:xfrm>
          <a:prstGeom prst="straightConnector1">
            <a:avLst/>
          </a:prstGeom>
          <a:noFill/>
          <a:ln cap="flat" cmpd="sng" w="9525">
            <a:solidFill>
              <a:schemeClr val="dk1"/>
            </a:solidFill>
            <a:prstDash val="solid"/>
            <a:round/>
            <a:headEnd len="sm" w="sm" type="none"/>
            <a:tailEnd len="sm" w="sm" type="none"/>
          </a:ln>
        </p:spPr>
      </p:cxnSp>
      <p:cxnSp>
        <p:nvCxnSpPr>
          <p:cNvPr id="310" name="Google Shape;310;p9"/>
          <p:cNvCxnSpPr/>
          <p:nvPr/>
        </p:nvCxnSpPr>
        <p:spPr>
          <a:xfrm>
            <a:off x="7618612" y="6536657"/>
            <a:ext cx="2769072" cy="0"/>
          </a:xfrm>
          <a:prstGeom prst="straightConnector1">
            <a:avLst/>
          </a:prstGeom>
          <a:noFill/>
          <a:ln cap="flat" cmpd="sng" w="9525">
            <a:solidFill>
              <a:schemeClr val="dk1"/>
            </a:solidFill>
            <a:prstDash val="solid"/>
            <a:round/>
            <a:headEnd len="sm" w="sm" type="none"/>
            <a:tailEnd len="sm" w="sm" type="none"/>
          </a:ln>
        </p:spPr>
      </p:cxnSp>
      <p:sp>
        <p:nvSpPr>
          <p:cNvPr id="311" name="Google Shape;311;p9"/>
          <p:cNvSpPr txBox="1"/>
          <p:nvPr/>
        </p:nvSpPr>
        <p:spPr>
          <a:xfrm>
            <a:off x="7636784" y="5634330"/>
            <a:ext cx="29122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２人〜１０人</a:t>
            </a:r>
            <a:endParaRPr b="0" i="0" sz="1800" u="none" cap="none" strike="noStrike">
              <a:solidFill>
                <a:srgbClr val="000000"/>
              </a:solidFill>
              <a:latin typeface="Arial"/>
              <a:ea typeface="Arial"/>
              <a:cs typeface="Arial"/>
              <a:sym typeface="Arial"/>
            </a:endParaRPr>
          </a:p>
        </p:txBody>
      </p:sp>
      <p:sp>
        <p:nvSpPr>
          <p:cNvPr id="312" name="Google Shape;312;p9"/>
          <p:cNvSpPr txBox="1"/>
          <p:nvPr/>
        </p:nvSpPr>
        <p:spPr>
          <a:xfrm>
            <a:off x="7691708" y="5973586"/>
            <a:ext cx="306018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山の駅さんべ</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電話：0854-83-2053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cxnSp>
        <p:nvCxnSpPr>
          <p:cNvPr id="313" name="Google Shape;313;p9"/>
          <p:cNvCxnSpPr/>
          <p:nvPr/>
        </p:nvCxnSpPr>
        <p:spPr>
          <a:xfrm>
            <a:off x="2649778" y="4897716"/>
            <a:ext cx="2769072" cy="0"/>
          </a:xfrm>
          <a:prstGeom prst="straightConnector1">
            <a:avLst/>
          </a:prstGeom>
          <a:noFill/>
          <a:ln cap="flat" cmpd="sng" w="9525">
            <a:solidFill>
              <a:schemeClr val="dk1"/>
            </a:solidFill>
            <a:prstDash val="solid"/>
            <a:round/>
            <a:headEnd len="sm" w="sm" type="none"/>
            <a:tailEnd len="sm" w="sm" type="none"/>
          </a:ln>
        </p:spPr>
      </p:cxnSp>
      <p:sp>
        <p:nvSpPr>
          <p:cNvPr id="314" name="Google Shape;314;p9"/>
          <p:cNvSpPr/>
          <p:nvPr/>
        </p:nvSpPr>
        <p:spPr>
          <a:xfrm>
            <a:off x="1157195" y="4154282"/>
            <a:ext cx="1464260" cy="721877"/>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315" name="Google Shape;315;p9"/>
          <p:cNvSpPr txBox="1"/>
          <p:nvPr/>
        </p:nvSpPr>
        <p:spPr>
          <a:xfrm>
            <a:off x="2690632" y="4128275"/>
            <a:ext cx="363746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1グループ（3名まで）15,000円</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※4名以上の場合、4,500円/人を加算</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※4名以上の場合、小学生は2,500円/人</a:t>
            </a:r>
            <a:endParaRPr b="0" i="0" sz="1400" u="none" cap="none" strike="noStrike">
              <a:solidFill>
                <a:srgbClr val="000000"/>
              </a:solidFill>
              <a:latin typeface="Arial"/>
              <a:ea typeface="Arial"/>
              <a:cs typeface="Arial"/>
              <a:sym typeface="Arial"/>
            </a:endParaRPr>
          </a:p>
        </p:txBody>
      </p:sp>
      <p:sp>
        <p:nvSpPr>
          <p:cNvPr id="316" name="Google Shape;316;p9"/>
          <p:cNvSpPr/>
          <p:nvPr/>
        </p:nvSpPr>
        <p:spPr>
          <a:xfrm>
            <a:off x="1144412" y="5678901"/>
            <a:ext cx="1464260" cy="721877"/>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集合場所</a:t>
            </a:r>
            <a:endParaRPr b="0" i="0" sz="1400" u="none" cap="none" strike="noStrike">
              <a:solidFill>
                <a:srgbClr val="000000"/>
              </a:solidFill>
              <a:latin typeface="Arial"/>
              <a:ea typeface="Arial"/>
              <a:cs typeface="Arial"/>
              <a:sym typeface="Arial"/>
            </a:endParaRPr>
          </a:p>
        </p:txBody>
      </p:sp>
      <p:sp>
        <p:nvSpPr>
          <p:cNvPr id="317" name="Google Shape;317;p9"/>
          <p:cNvSpPr txBox="1"/>
          <p:nvPr/>
        </p:nvSpPr>
        <p:spPr>
          <a:xfrm>
            <a:off x="2690632" y="5678900"/>
            <a:ext cx="3060188"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山の駅さんべ</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※参加者が各自の自家用車等で刈り</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　取り場まで移動します。</a:t>
            </a:r>
            <a:endParaRPr b="0" i="0" sz="1400" u="none" cap="none" strike="noStrike">
              <a:solidFill>
                <a:srgbClr val="000000"/>
              </a:solidFill>
              <a:latin typeface="Arial"/>
              <a:ea typeface="Arial"/>
              <a:cs typeface="Arial"/>
              <a:sym typeface="Arial"/>
            </a:endParaRPr>
          </a:p>
        </p:txBody>
      </p:sp>
      <p:cxnSp>
        <p:nvCxnSpPr>
          <p:cNvPr id="318" name="Google Shape;318;p9"/>
          <p:cNvCxnSpPr/>
          <p:nvPr/>
        </p:nvCxnSpPr>
        <p:spPr>
          <a:xfrm>
            <a:off x="2594862" y="6479119"/>
            <a:ext cx="2769072" cy="0"/>
          </a:xfrm>
          <a:prstGeom prst="straightConnector1">
            <a:avLst/>
          </a:prstGeom>
          <a:noFill/>
          <a:ln cap="flat" cmpd="sng" w="9525">
            <a:solidFill>
              <a:schemeClr val="dk1"/>
            </a:solidFill>
            <a:prstDash val="solid"/>
            <a:round/>
            <a:headEnd len="sm" w="sm" type="none"/>
            <a:tailEnd len="sm" w="sm" type="none"/>
          </a:ln>
        </p:spPr>
      </p:cxnSp>
      <p:sp>
        <p:nvSpPr>
          <p:cNvPr id="319" name="Google Shape;319;p9"/>
          <p:cNvSpPr txBox="1"/>
          <p:nvPr/>
        </p:nvSpPr>
        <p:spPr>
          <a:xfrm>
            <a:off x="5904277" y="1661327"/>
            <a:ext cx="5877176" cy="36009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Gill Sans"/>
                <a:ea typeface="Gill Sans"/>
                <a:cs typeface="Gill Sans"/>
                <a:sym typeface="Gill Sans"/>
              </a:rPr>
              <a:t>～三瓶山は自然のハーブ園～</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このプログラムは、西洋では薬草として親しまれている「セイタカアワダチソウ」や、その他の身近な野草を、刈り取り・花摘みから蒸留まですべての行程を行う『和精油作り体験』。</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三瓶育ちの素材を使った身体に優しいおやつと三瓶温泉も楽しめる。</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（秋はセイタカアワダチソウ、その他は、クロモジ、よもぎ、クスノキ、ゆずなどの季節の植物を使用）</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Gill Sans"/>
                <a:ea typeface="Gill Sans"/>
                <a:cs typeface="Gill Sans"/>
                <a:sym typeface="Gill Sans"/>
              </a:rPr>
              <a:t>～ココがポイント！～</a:t>
            </a:r>
            <a:endParaRPr b="1"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①オンリーワン！セイタカアワダチソウの『和精油抽出体験』</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②体験中に、身体に優しいドリンク＆おやつを堪能♪　　</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③蒸留して抽出したの和精油（アロマオイルもしくはアロマ　</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　ウォーター）と特製アロマストーンをお土産に</a:t>
            </a:r>
            <a:endParaRPr b="0" i="0" sz="16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Gill Sans"/>
                <a:ea typeface="Gill Sans"/>
                <a:cs typeface="Gill Sans"/>
                <a:sym typeface="Gill Sans"/>
              </a:rPr>
              <a:t>④疲れを癒しに三瓶温泉へ（鶴の湯/亀の湯共通入浴券付き）</a:t>
            </a:r>
            <a:endParaRPr b="0" i="0" sz="1600" u="none" cap="none" strike="noStrike">
              <a:solidFill>
                <a:schemeClr val="dk1"/>
              </a:solidFill>
              <a:latin typeface="Gill Sans"/>
              <a:ea typeface="Gill Sans"/>
              <a:cs typeface="Gill Sans"/>
              <a:sym typeface="Gill Sans"/>
            </a:endParaRPr>
          </a:p>
        </p:txBody>
      </p:sp>
      <p:pic>
        <p:nvPicPr>
          <p:cNvPr id="320" name="Google Shape;320;p9"/>
          <p:cNvPicPr preferRelativeResize="0"/>
          <p:nvPr/>
        </p:nvPicPr>
        <p:blipFill rotWithShape="1">
          <a:blip r:embed="rId4">
            <a:alphaModFix/>
          </a:blip>
          <a:srcRect b="0" l="0" r="0" t="0"/>
          <a:stretch/>
        </p:blipFill>
        <p:spPr>
          <a:xfrm>
            <a:off x="353920" y="1308730"/>
            <a:ext cx="2397398" cy="2283996"/>
          </a:xfrm>
          <a:prstGeom prst="rect">
            <a:avLst/>
          </a:prstGeom>
          <a:noFill/>
          <a:ln>
            <a:noFill/>
          </a:ln>
        </p:spPr>
      </p:pic>
      <p:pic>
        <p:nvPicPr>
          <p:cNvPr id="321" name="Google Shape;321;p9"/>
          <p:cNvPicPr preferRelativeResize="0"/>
          <p:nvPr/>
        </p:nvPicPr>
        <p:blipFill rotWithShape="1">
          <a:blip r:embed="rId5">
            <a:alphaModFix/>
          </a:blip>
          <a:srcRect b="0" l="0" r="0" t="0"/>
          <a:stretch/>
        </p:blipFill>
        <p:spPr>
          <a:xfrm>
            <a:off x="2684761" y="1424906"/>
            <a:ext cx="2184057" cy="1751288"/>
          </a:xfrm>
          <a:prstGeom prst="rect">
            <a:avLst/>
          </a:prstGeom>
          <a:noFill/>
          <a:ln>
            <a:noFill/>
          </a:ln>
        </p:spPr>
      </p:pic>
      <p:pic>
        <p:nvPicPr>
          <p:cNvPr id="322" name="Google Shape;322;p9"/>
          <p:cNvPicPr preferRelativeResize="0"/>
          <p:nvPr/>
        </p:nvPicPr>
        <p:blipFill rotWithShape="1">
          <a:blip r:embed="rId6">
            <a:alphaModFix/>
          </a:blip>
          <a:srcRect b="0" l="0" r="0" t="0"/>
          <a:stretch/>
        </p:blipFill>
        <p:spPr>
          <a:xfrm>
            <a:off x="4041929" y="1709069"/>
            <a:ext cx="1810796" cy="1801303"/>
          </a:xfrm>
          <a:prstGeom prst="rect">
            <a:avLst/>
          </a:prstGeom>
          <a:noFill/>
          <a:ln>
            <a:noFill/>
          </a:ln>
        </p:spPr>
      </p:pic>
      <p:sp>
        <p:nvSpPr>
          <p:cNvPr id="323" name="Google Shape;323;p9"/>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0"/>
          <p:cNvSpPr/>
          <p:nvPr/>
        </p:nvSpPr>
        <p:spPr>
          <a:xfrm>
            <a:off x="8876225" y="1048975"/>
            <a:ext cx="2912700" cy="3417000"/>
          </a:xfrm>
          <a:prstGeom prst="foldedCorner">
            <a:avLst>
              <a:gd fmla="val 16667" name="adj"/>
            </a:avLst>
          </a:prstGeom>
          <a:solidFill>
            <a:schemeClr val="lt2"/>
          </a:solidFill>
          <a:ln cap="flat" cmpd="sng" w="127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Gill Sans"/>
              <a:buNone/>
            </a:pPr>
            <a:r>
              <a:t/>
            </a:r>
            <a:endParaRPr b="0" i="0" sz="1400" u="none" cap="none" strike="noStrike">
              <a:solidFill>
                <a:srgbClr val="000000"/>
              </a:solidFill>
              <a:latin typeface="Arial"/>
              <a:ea typeface="Arial"/>
              <a:cs typeface="Arial"/>
              <a:sym typeface="Arial"/>
            </a:endParaRPr>
          </a:p>
        </p:txBody>
      </p:sp>
      <p:sp>
        <p:nvSpPr>
          <p:cNvPr id="329" name="Google Shape;329;p10"/>
          <p:cNvSpPr/>
          <p:nvPr/>
        </p:nvSpPr>
        <p:spPr>
          <a:xfrm>
            <a:off x="89459" y="93298"/>
            <a:ext cx="1094382" cy="713531"/>
          </a:xfrm>
          <a:prstGeom prst="rect">
            <a:avLst/>
          </a:prstGeom>
          <a:solidFill>
            <a:srgbClr val="92D050"/>
          </a:solidFill>
          <a:ln cap="flat" cmpd="sng" w="127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三瓶</a:t>
            </a:r>
            <a:endParaRPr b="1" i="0" sz="11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FFFFFF"/>
              </a:buClr>
              <a:buSzPts val="1100"/>
              <a:buFont typeface="Gill Sans"/>
              <a:buNone/>
            </a:pPr>
            <a:r>
              <a:rPr b="1" i="0" lang="ja-JP" sz="1100" u="none" cap="none" strike="noStrike">
                <a:solidFill>
                  <a:srgbClr val="FFFFFF"/>
                </a:solidFill>
                <a:latin typeface="Gill Sans"/>
                <a:ea typeface="Gill Sans"/>
                <a:cs typeface="Gill Sans"/>
                <a:sym typeface="Gill Sans"/>
              </a:rPr>
              <a:t>エリア</a:t>
            </a:r>
            <a:endParaRPr b="0" i="0" sz="1400" u="none" cap="none" strike="noStrike">
              <a:solidFill>
                <a:srgbClr val="000000"/>
              </a:solidFill>
              <a:latin typeface="Arial"/>
              <a:ea typeface="Arial"/>
              <a:cs typeface="Arial"/>
              <a:sym typeface="Arial"/>
            </a:endParaRPr>
          </a:p>
        </p:txBody>
      </p:sp>
      <p:cxnSp>
        <p:nvCxnSpPr>
          <p:cNvPr id="330" name="Google Shape;330;p10"/>
          <p:cNvCxnSpPr/>
          <p:nvPr/>
        </p:nvCxnSpPr>
        <p:spPr>
          <a:xfrm>
            <a:off x="102098" y="182119"/>
            <a:ext cx="1102855" cy="7111"/>
          </a:xfrm>
          <a:prstGeom prst="straightConnector1">
            <a:avLst/>
          </a:prstGeom>
          <a:noFill/>
          <a:ln cap="flat" cmpd="sng" w="50800">
            <a:solidFill>
              <a:schemeClr val="lt1"/>
            </a:solidFill>
            <a:prstDash val="solid"/>
            <a:round/>
            <a:headEnd len="sm" w="sm" type="none"/>
            <a:tailEnd len="sm" w="sm" type="none"/>
          </a:ln>
        </p:spPr>
      </p:cxnSp>
      <p:cxnSp>
        <p:nvCxnSpPr>
          <p:cNvPr id="331" name="Google Shape;331;p10"/>
          <p:cNvCxnSpPr/>
          <p:nvPr/>
        </p:nvCxnSpPr>
        <p:spPr>
          <a:xfrm>
            <a:off x="92857" y="657835"/>
            <a:ext cx="1102855" cy="7111"/>
          </a:xfrm>
          <a:prstGeom prst="straightConnector1">
            <a:avLst/>
          </a:prstGeom>
          <a:noFill/>
          <a:ln cap="flat" cmpd="sng" w="50800">
            <a:solidFill>
              <a:schemeClr val="lt1"/>
            </a:solidFill>
            <a:prstDash val="solid"/>
            <a:round/>
            <a:headEnd len="sm" w="sm" type="none"/>
            <a:tailEnd len="sm" w="sm" type="none"/>
          </a:ln>
        </p:spPr>
      </p:cxnSp>
      <p:sp>
        <p:nvSpPr>
          <p:cNvPr id="332" name="Google Shape;332;p10"/>
          <p:cNvSpPr/>
          <p:nvPr/>
        </p:nvSpPr>
        <p:spPr>
          <a:xfrm>
            <a:off x="111327" y="1006472"/>
            <a:ext cx="1106877" cy="249044"/>
          </a:xfrm>
          <a:prstGeom prst="rect">
            <a:avLst/>
          </a:prstGeom>
          <a:solidFill>
            <a:srgbClr val="E60000"/>
          </a:solidFill>
          <a:ln cap="flat" cmpd="sng" w="12700">
            <a:solidFill>
              <a:srgbClr val="E6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Gill Sans"/>
              <a:buNone/>
            </a:pPr>
            <a:r>
              <a:rPr b="1" i="0" lang="ja-JP" sz="1200" u="none" cap="none" strike="noStrike">
                <a:solidFill>
                  <a:srgbClr val="FFFFFF"/>
                </a:solidFill>
                <a:latin typeface="Gill Sans"/>
                <a:ea typeface="Gill Sans"/>
                <a:cs typeface="Gill Sans"/>
                <a:sym typeface="Gill Sans"/>
              </a:rPr>
              <a:t>個　　人</a:t>
            </a:r>
            <a:endParaRPr b="0" i="0" sz="1400" u="none" cap="none" strike="noStrike">
              <a:solidFill>
                <a:srgbClr val="000000"/>
              </a:solidFill>
              <a:latin typeface="Arial"/>
              <a:ea typeface="Arial"/>
              <a:cs typeface="Arial"/>
              <a:sym typeface="Arial"/>
            </a:endParaRPr>
          </a:p>
        </p:txBody>
      </p:sp>
      <p:sp>
        <p:nvSpPr>
          <p:cNvPr id="333" name="Google Shape;333;p10"/>
          <p:cNvSpPr txBox="1"/>
          <p:nvPr/>
        </p:nvSpPr>
        <p:spPr>
          <a:xfrm>
            <a:off x="1182418" y="210817"/>
            <a:ext cx="10599000" cy="108948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B082E"/>
              </a:buClr>
              <a:buSzPts val="4000"/>
              <a:buFont typeface="Arial"/>
              <a:buNone/>
            </a:pPr>
            <a:r>
              <a:rPr b="0" i="0" lang="ja-JP" sz="4000" u="none" cap="none" strike="noStrike">
                <a:solidFill>
                  <a:srgbClr val="0B082E"/>
                </a:solidFill>
                <a:latin typeface="Arial"/>
                <a:ea typeface="Arial"/>
                <a:cs typeface="Arial"/>
                <a:sym typeface="Arial"/>
              </a:rPr>
              <a:t>天空のサイクリング</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B082E"/>
              </a:buClr>
              <a:buSzPts val="3200"/>
              <a:buFont typeface="Arial"/>
              <a:buNone/>
            </a:pPr>
            <a:r>
              <a:rPr b="0" i="0" lang="ja-JP" sz="3200" u="none" cap="none" strike="noStrike">
                <a:solidFill>
                  <a:srgbClr val="0B082E"/>
                </a:solidFill>
                <a:latin typeface="Arial"/>
                <a:ea typeface="Arial"/>
                <a:cs typeface="Arial"/>
                <a:sym typeface="Arial"/>
              </a:rPr>
              <a:t>（電動アシスト付きクロスバイク）</a:t>
            </a:r>
            <a:endParaRPr b="0" i="0" sz="1800" u="none" cap="none" strike="noStrike">
              <a:solidFill>
                <a:srgbClr val="0B082E"/>
              </a:solidFill>
              <a:latin typeface="Arial"/>
              <a:ea typeface="Arial"/>
              <a:cs typeface="Arial"/>
              <a:sym typeface="Arial"/>
            </a:endParaRPr>
          </a:p>
        </p:txBody>
      </p:sp>
      <p:pic>
        <p:nvPicPr>
          <p:cNvPr id="334" name="Google Shape;334;p10"/>
          <p:cNvPicPr preferRelativeResize="0"/>
          <p:nvPr/>
        </p:nvPicPr>
        <p:blipFill rotWithShape="1">
          <a:blip r:embed="rId3">
            <a:alphaModFix/>
          </a:blip>
          <a:srcRect b="0" l="0" r="0" t="0"/>
          <a:stretch/>
        </p:blipFill>
        <p:spPr>
          <a:xfrm>
            <a:off x="11012972" y="-2118"/>
            <a:ext cx="910910" cy="811898"/>
          </a:xfrm>
          <a:prstGeom prst="rect">
            <a:avLst/>
          </a:prstGeom>
          <a:noFill/>
          <a:ln>
            <a:noFill/>
          </a:ln>
        </p:spPr>
      </p:pic>
      <p:sp>
        <p:nvSpPr>
          <p:cNvPr id="335" name="Google Shape;335;p10"/>
          <p:cNvSpPr/>
          <p:nvPr/>
        </p:nvSpPr>
        <p:spPr>
          <a:xfrm>
            <a:off x="5742845" y="6136743"/>
            <a:ext cx="1457290" cy="379508"/>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FFFFFF"/>
                </a:solidFill>
                <a:latin typeface="Gill Sans"/>
                <a:ea typeface="Gill Sans"/>
                <a:cs typeface="Gill Sans"/>
                <a:sym typeface="Gill Sans"/>
              </a:rPr>
              <a:t>問合せ先</a:t>
            </a:r>
            <a:endParaRPr b="0" i="0" sz="1400" u="none" cap="none" strike="noStrike">
              <a:solidFill>
                <a:srgbClr val="000000"/>
              </a:solidFill>
              <a:latin typeface="Arial"/>
              <a:ea typeface="Arial"/>
              <a:cs typeface="Arial"/>
              <a:sym typeface="Arial"/>
            </a:endParaRPr>
          </a:p>
        </p:txBody>
      </p:sp>
      <p:cxnSp>
        <p:nvCxnSpPr>
          <p:cNvPr id="336" name="Google Shape;336;p10"/>
          <p:cNvCxnSpPr/>
          <p:nvPr/>
        </p:nvCxnSpPr>
        <p:spPr>
          <a:xfrm>
            <a:off x="2579463" y="4737327"/>
            <a:ext cx="2769072" cy="0"/>
          </a:xfrm>
          <a:prstGeom prst="straightConnector1">
            <a:avLst/>
          </a:prstGeom>
          <a:noFill/>
          <a:ln cap="flat" cmpd="sng" w="9525">
            <a:solidFill>
              <a:schemeClr val="dk1"/>
            </a:solidFill>
            <a:prstDash val="solid"/>
            <a:round/>
            <a:headEnd len="sm" w="sm" type="none"/>
            <a:tailEnd len="sm" w="sm" type="none"/>
          </a:ln>
        </p:spPr>
      </p:cxnSp>
      <p:sp>
        <p:nvSpPr>
          <p:cNvPr id="337" name="Google Shape;337;p10"/>
          <p:cNvSpPr/>
          <p:nvPr/>
        </p:nvSpPr>
        <p:spPr>
          <a:xfrm>
            <a:off x="1154086" y="4397536"/>
            <a:ext cx="1464260" cy="339791"/>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設定期間</a:t>
            </a:r>
            <a:endParaRPr b="0" i="0" sz="1400" u="none" cap="none" strike="noStrike">
              <a:solidFill>
                <a:srgbClr val="000000"/>
              </a:solidFill>
              <a:latin typeface="Arial"/>
              <a:ea typeface="Arial"/>
              <a:cs typeface="Arial"/>
              <a:sym typeface="Arial"/>
            </a:endParaRPr>
          </a:p>
        </p:txBody>
      </p:sp>
      <p:sp>
        <p:nvSpPr>
          <p:cNvPr id="338" name="Google Shape;338;p10"/>
          <p:cNvSpPr/>
          <p:nvPr/>
        </p:nvSpPr>
        <p:spPr>
          <a:xfrm>
            <a:off x="5735875" y="4910134"/>
            <a:ext cx="1464260" cy="524956"/>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所要時間</a:t>
            </a:r>
            <a:endParaRPr b="0" i="0" sz="1400" u="none" cap="none" strike="noStrike">
              <a:solidFill>
                <a:srgbClr val="000000"/>
              </a:solidFill>
              <a:latin typeface="Arial"/>
              <a:ea typeface="Arial"/>
              <a:cs typeface="Arial"/>
              <a:sym typeface="Arial"/>
            </a:endParaRPr>
          </a:p>
        </p:txBody>
      </p:sp>
      <p:sp>
        <p:nvSpPr>
          <p:cNvPr id="339" name="Google Shape;339;p10"/>
          <p:cNvSpPr/>
          <p:nvPr/>
        </p:nvSpPr>
        <p:spPr>
          <a:xfrm>
            <a:off x="5756785" y="5673969"/>
            <a:ext cx="1450320" cy="340670"/>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催行人数</a:t>
            </a:r>
            <a:endParaRPr b="0" i="0" sz="1400" u="none" cap="none" strike="noStrike">
              <a:solidFill>
                <a:srgbClr val="000000"/>
              </a:solidFill>
              <a:latin typeface="Arial"/>
              <a:ea typeface="Arial"/>
              <a:cs typeface="Arial"/>
              <a:sym typeface="Arial"/>
            </a:endParaRPr>
          </a:p>
        </p:txBody>
      </p:sp>
      <p:sp>
        <p:nvSpPr>
          <p:cNvPr id="340" name="Google Shape;340;p10"/>
          <p:cNvSpPr txBox="1"/>
          <p:nvPr/>
        </p:nvSpPr>
        <p:spPr>
          <a:xfrm>
            <a:off x="2677511" y="4393263"/>
            <a:ext cx="2769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通年　※要予約</a:t>
            </a:r>
            <a:endParaRPr b="0" i="0" sz="1200" u="none" cap="none" strike="noStrike">
              <a:solidFill>
                <a:srgbClr val="000000"/>
              </a:solidFill>
              <a:latin typeface="Gill Sans"/>
              <a:ea typeface="Gill Sans"/>
              <a:cs typeface="Gill Sans"/>
              <a:sym typeface="Gill Sans"/>
            </a:endParaRPr>
          </a:p>
        </p:txBody>
      </p:sp>
      <p:sp>
        <p:nvSpPr>
          <p:cNvPr id="341" name="Google Shape;341;p10"/>
          <p:cNvSpPr txBox="1"/>
          <p:nvPr/>
        </p:nvSpPr>
        <p:spPr>
          <a:xfrm>
            <a:off x="7294141" y="4882766"/>
            <a:ext cx="287884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Gill Sans"/>
                <a:ea typeface="Gill Sans"/>
                <a:cs typeface="Gill Sans"/>
                <a:sym typeface="Gill Sans"/>
              </a:rPr>
              <a:t>＜ガイドプラン＞</a:t>
            </a:r>
            <a:endParaRPr b="0" i="0" sz="14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約４時間　</a:t>
            </a:r>
            <a:r>
              <a:rPr b="0" i="0" lang="ja-JP" sz="1600" u="none" cap="none" strike="noStrike">
                <a:solidFill>
                  <a:srgbClr val="000000"/>
                </a:solidFill>
                <a:latin typeface="Gill Sans"/>
                <a:ea typeface="Gill Sans"/>
                <a:cs typeface="Gill Sans"/>
                <a:sym typeface="Gill Sans"/>
              </a:rPr>
              <a:t>※要相談</a:t>
            </a:r>
            <a:endParaRPr b="0" i="0" sz="1800" u="none" cap="none" strike="noStrike">
              <a:solidFill>
                <a:srgbClr val="000000"/>
              </a:solidFill>
              <a:latin typeface="Gill Sans"/>
              <a:ea typeface="Gill Sans"/>
              <a:cs typeface="Gill Sans"/>
              <a:sym typeface="Gill Sans"/>
            </a:endParaRPr>
          </a:p>
        </p:txBody>
      </p:sp>
      <p:cxnSp>
        <p:nvCxnSpPr>
          <p:cNvPr id="342" name="Google Shape;342;p10"/>
          <p:cNvCxnSpPr/>
          <p:nvPr/>
        </p:nvCxnSpPr>
        <p:spPr>
          <a:xfrm>
            <a:off x="7239217" y="5435090"/>
            <a:ext cx="2769072" cy="0"/>
          </a:xfrm>
          <a:prstGeom prst="straightConnector1">
            <a:avLst/>
          </a:prstGeom>
          <a:noFill/>
          <a:ln cap="flat" cmpd="sng" w="9525">
            <a:solidFill>
              <a:schemeClr val="dk1"/>
            </a:solidFill>
            <a:prstDash val="solid"/>
            <a:round/>
            <a:headEnd len="sm" w="sm" type="none"/>
            <a:tailEnd len="sm" w="sm" type="none"/>
          </a:ln>
        </p:spPr>
      </p:cxnSp>
      <p:cxnSp>
        <p:nvCxnSpPr>
          <p:cNvPr id="343" name="Google Shape;343;p10"/>
          <p:cNvCxnSpPr/>
          <p:nvPr/>
        </p:nvCxnSpPr>
        <p:spPr>
          <a:xfrm>
            <a:off x="7221045" y="5995289"/>
            <a:ext cx="2769072" cy="0"/>
          </a:xfrm>
          <a:prstGeom prst="straightConnector1">
            <a:avLst/>
          </a:prstGeom>
          <a:noFill/>
          <a:ln cap="flat" cmpd="sng" w="9525">
            <a:solidFill>
              <a:schemeClr val="dk1"/>
            </a:solidFill>
            <a:prstDash val="solid"/>
            <a:round/>
            <a:headEnd len="sm" w="sm" type="none"/>
            <a:tailEnd len="sm" w="sm" type="none"/>
          </a:ln>
        </p:spPr>
      </p:cxnSp>
      <p:cxnSp>
        <p:nvCxnSpPr>
          <p:cNvPr id="344" name="Google Shape;344;p10"/>
          <p:cNvCxnSpPr/>
          <p:nvPr/>
        </p:nvCxnSpPr>
        <p:spPr>
          <a:xfrm>
            <a:off x="7221045" y="6536657"/>
            <a:ext cx="2769072" cy="0"/>
          </a:xfrm>
          <a:prstGeom prst="straightConnector1">
            <a:avLst/>
          </a:prstGeom>
          <a:noFill/>
          <a:ln cap="flat" cmpd="sng" w="9525">
            <a:solidFill>
              <a:schemeClr val="dk1"/>
            </a:solidFill>
            <a:prstDash val="solid"/>
            <a:round/>
            <a:headEnd len="sm" w="sm" type="none"/>
            <a:tailEnd len="sm" w="sm" type="none"/>
          </a:ln>
        </p:spPr>
      </p:cxnSp>
      <p:sp>
        <p:nvSpPr>
          <p:cNvPr id="345" name="Google Shape;345;p10"/>
          <p:cNvSpPr txBox="1"/>
          <p:nvPr/>
        </p:nvSpPr>
        <p:spPr>
          <a:xfrm>
            <a:off x="7239217" y="5634330"/>
            <a:ext cx="29122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Gill Sans"/>
                <a:ea typeface="Gill Sans"/>
                <a:cs typeface="Gill Sans"/>
                <a:sym typeface="Gill Sans"/>
              </a:rPr>
              <a:t>１人〜８人</a:t>
            </a:r>
            <a:endParaRPr b="0" i="0" sz="1800" u="none" cap="none" strike="noStrike">
              <a:solidFill>
                <a:srgbClr val="000000"/>
              </a:solidFill>
              <a:latin typeface="Arial"/>
              <a:ea typeface="Arial"/>
              <a:cs typeface="Arial"/>
              <a:sym typeface="Arial"/>
            </a:endParaRPr>
          </a:p>
        </p:txBody>
      </p:sp>
      <p:sp>
        <p:nvSpPr>
          <p:cNvPr id="346" name="Google Shape;346;p10"/>
          <p:cNvSpPr txBox="1"/>
          <p:nvPr/>
        </p:nvSpPr>
        <p:spPr>
          <a:xfrm>
            <a:off x="7294141" y="5973586"/>
            <a:ext cx="306018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さんべツアーズ</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電話：090-3211-7197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cxnSp>
        <p:nvCxnSpPr>
          <p:cNvPr id="347" name="Google Shape;347;p10"/>
          <p:cNvCxnSpPr/>
          <p:nvPr/>
        </p:nvCxnSpPr>
        <p:spPr>
          <a:xfrm>
            <a:off x="2618346" y="6509674"/>
            <a:ext cx="2769072" cy="0"/>
          </a:xfrm>
          <a:prstGeom prst="straightConnector1">
            <a:avLst/>
          </a:prstGeom>
          <a:noFill/>
          <a:ln cap="flat" cmpd="sng" w="9525">
            <a:solidFill>
              <a:schemeClr val="dk1"/>
            </a:solidFill>
            <a:prstDash val="solid"/>
            <a:round/>
            <a:headEnd len="sm" w="sm" type="none"/>
            <a:tailEnd len="sm" w="sm" type="none"/>
          </a:ln>
        </p:spPr>
      </p:cxnSp>
      <p:sp>
        <p:nvSpPr>
          <p:cNvPr id="348" name="Google Shape;348;p10"/>
          <p:cNvSpPr/>
          <p:nvPr/>
        </p:nvSpPr>
        <p:spPr>
          <a:xfrm>
            <a:off x="1120926" y="4900767"/>
            <a:ext cx="1464260" cy="1641684"/>
          </a:xfrm>
          <a:prstGeom prst="roundRect">
            <a:avLst>
              <a:gd fmla="val 16667" name="adj"/>
            </a:avLst>
          </a:prstGeom>
          <a:solidFill>
            <a:schemeClr val="accent1"/>
          </a:solidFill>
          <a:ln cap="flat" cmpd="sng" w="12700">
            <a:solidFill>
              <a:srgbClr val="4783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FFFFFF"/>
                </a:solidFill>
                <a:latin typeface="Gill Sans"/>
                <a:ea typeface="Gill Sans"/>
                <a:cs typeface="Gill Sans"/>
                <a:sym typeface="Gill Sans"/>
              </a:rPr>
              <a:t>料金</a:t>
            </a:r>
            <a:endParaRPr b="0" i="0" sz="1400" u="none" cap="none" strike="noStrike">
              <a:solidFill>
                <a:srgbClr val="000000"/>
              </a:solidFill>
              <a:latin typeface="Arial"/>
              <a:ea typeface="Arial"/>
              <a:cs typeface="Arial"/>
              <a:sym typeface="Arial"/>
            </a:endParaRPr>
          </a:p>
        </p:txBody>
      </p:sp>
      <p:sp>
        <p:nvSpPr>
          <p:cNvPr id="349" name="Google Shape;349;p10"/>
          <p:cNvSpPr txBox="1"/>
          <p:nvPr/>
        </p:nvSpPr>
        <p:spPr>
          <a:xfrm>
            <a:off x="2579463" y="4838314"/>
            <a:ext cx="3637461" cy="16619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＜ガイドプラン＞</a:t>
            </a:r>
            <a:br>
              <a:rPr b="0" i="0" lang="ja-JP" sz="1400" u="none" cap="none" strike="noStrike">
                <a:solidFill>
                  <a:srgbClr val="000000"/>
                </a:solidFill>
                <a:latin typeface="Arial"/>
                <a:ea typeface="Arial"/>
                <a:cs typeface="Arial"/>
                <a:sym typeface="Arial"/>
              </a:rPr>
            </a:br>
            <a:r>
              <a:rPr b="0" i="0" lang="ja-JP" sz="1400" u="none" cap="none" strike="noStrike">
                <a:solidFill>
                  <a:srgbClr val="000000"/>
                </a:solidFill>
                <a:latin typeface="Arial"/>
                <a:ea typeface="Arial"/>
                <a:cs typeface="Arial"/>
                <a:sym typeface="Arial"/>
              </a:rPr>
              <a:t>1名参加：9,500円/人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2名参加：8,500円/人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3名以上：7,500円/人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0000"/>
                </a:solidFill>
                <a:latin typeface="Arial"/>
                <a:ea typeface="Arial"/>
                <a:cs typeface="Arial"/>
                <a:sym typeface="Arial"/>
              </a:rPr>
              <a:t>＜E-BIKEレンタルのみ＞</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半日（4時間）：3,000円/台</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1日：4,500円/台</a:t>
            </a:r>
            <a:endParaRPr b="0" i="0" sz="1400" u="none" cap="none" strike="noStrike">
              <a:solidFill>
                <a:srgbClr val="000000"/>
              </a:solidFill>
              <a:latin typeface="Arial"/>
              <a:ea typeface="Arial"/>
              <a:cs typeface="Arial"/>
              <a:sym typeface="Arial"/>
            </a:endParaRPr>
          </a:p>
        </p:txBody>
      </p:sp>
      <p:sp>
        <p:nvSpPr>
          <p:cNvPr id="350" name="Google Shape;350;p10"/>
          <p:cNvSpPr txBox="1"/>
          <p:nvPr/>
        </p:nvSpPr>
        <p:spPr>
          <a:xfrm>
            <a:off x="8981281" y="1245463"/>
            <a:ext cx="2772300" cy="320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Gill Sans"/>
                <a:ea typeface="Gill Sans"/>
                <a:cs typeface="Gill Sans"/>
                <a:sym typeface="Gill Sans"/>
              </a:rPr>
              <a:t>E-BIKE（電動アシスト付きクロスバイク）</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電動アシスト付きで、坂道の多い三瓶でも、快適に走れます。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sng" cap="none" strike="noStrike">
                <a:solidFill>
                  <a:schemeClr val="dk1"/>
                </a:solidFill>
                <a:latin typeface="Gill Sans"/>
                <a:ea typeface="Gill Sans"/>
                <a:cs typeface="Gill Sans"/>
                <a:sym typeface="Gill Sans"/>
              </a:rPr>
              <a:t>〇E-BIKEの推奨適正身長</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　Ｓサイズ：154㎝～　</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　Mサイズ：165㎝～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※推奨適正身長より少し</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　低い場合は、ご相談</a:t>
            </a:r>
            <a:endParaRPr b="0" i="0" sz="18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Gill Sans"/>
                <a:ea typeface="Gill Sans"/>
                <a:cs typeface="Gill Sans"/>
                <a:sym typeface="Gill Sans"/>
              </a:rPr>
              <a:t>　ください</a:t>
            </a:r>
            <a:endParaRPr b="0" i="0" sz="1400" u="none" cap="none" strike="noStrike">
              <a:solidFill>
                <a:srgbClr val="000000"/>
              </a:solidFill>
              <a:latin typeface="Arial"/>
              <a:ea typeface="Arial"/>
              <a:cs typeface="Arial"/>
              <a:sym typeface="Arial"/>
            </a:endParaRPr>
          </a:p>
        </p:txBody>
      </p:sp>
      <p:pic>
        <p:nvPicPr>
          <p:cNvPr descr="サイクリング" id="351" name="Google Shape;351;p10"/>
          <p:cNvPicPr preferRelativeResize="0"/>
          <p:nvPr/>
        </p:nvPicPr>
        <p:blipFill rotWithShape="1">
          <a:blip r:embed="rId4">
            <a:alphaModFix/>
          </a:blip>
          <a:srcRect b="0" l="0" r="0" t="0"/>
          <a:stretch/>
        </p:blipFill>
        <p:spPr>
          <a:xfrm>
            <a:off x="0" y="1409460"/>
            <a:ext cx="4157610" cy="2779151"/>
          </a:xfrm>
          <a:prstGeom prst="rect">
            <a:avLst/>
          </a:prstGeom>
          <a:noFill/>
          <a:ln>
            <a:noFill/>
          </a:ln>
        </p:spPr>
      </p:pic>
      <p:pic>
        <p:nvPicPr>
          <p:cNvPr id="352" name="Google Shape;352;p10"/>
          <p:cNvPicPr preferRelativeResize="0"/>
          <p:nvPr/>
        </p:nvPicPr>
        <p:blipFill rotWithShape="1">
          <a:blip r:embed="rId5">
            <a:alphaModFix/>
          </a:blip>
          <a:srcRect b="0" l="0" r="0" t="0"/>
          <a:stretch/>
        </p:blipFill>
        <p:spPr>
          <a:xfrm>
            <a:off x="7616238" y="288299"/>
            <a:ext cx="1196876" cy="1196876"/>
          </a:xfrm>
          <a:prstGeom prst="rect">
            <a:avLst/>
          </a:prstGeom>
          <a:noFill/>
          <a:ln>
            <a:noFill/>
          </a:ln>
        </p:spPr>
      </p:pic>
      <p:sp>
        <p:nvSpPr>
          <p:cNvPr id="353" name="Google Shape;353;p10"/>
          <p:cNvSpPr txBox="1"/>
          <p:nvPr/>
        </p:nvSpPr>
        <p:spPr>
          <a:xfrm>
            <a:off x="5505666" y="1514435"/>
            <a:ext cx="3281100" cy="3417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地元ガイドが、一緒にサイクリングに出かけて案内いたします。</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rgbClr val="000000"/>
                </a:solidFill>
                <a:latin typeface="Arial"/>
                <a:ea typeface="Arial"/>
                <a:cs typeface="Arial"/>
                <a:sym typeface="Arial"/>
              </a:rPr>
              <a:t>地図ではわかりにくいけど、ご案内したいオススメスポットなどを、お客様の体力、ご希望の時間、スタイルに応じてカスタマイズ。地図も下見も要りません。道に迷う心配ありません。ガイドプランのほかにレンタルのみのプランも用意しています。</a:t>
            </a:r>
            <a:endParaRPr b="0" i="0" sz="1800" u="none" cap="none" strike="noStrike">
              <a:solidFill>
                <a:srgbClr val="000000"/>
              </a:solidFill>
              <a:latin typeface="Arial"/>
              <a:ea typeface="Arial"/>
              <a:cs typeface="Arial"/>
              <a:sym typeface="Arial"/>
            </a:endParaRPr>
          </a:p>
        </p:txBody>
      </p:sp>
      <p:pic>
        <p:nvPicPr>
          <p:cNvPr descr="E-BIKEの楽しみ方" id="354" name="Google Shape;354;p10"/>
          <p:cNvPicPr preferRelativeResize="0"/>
          <p:nvPr/>
        </p:nvPicPr>
        <p:blipFill rotWithShape="1">
          <a:blip r:embed="rId6">
            <a:alphaModFix/>
          </a:blip>
          <a:srcRect b="0" l="0" r="0" t="0"/>
          <a:stretch/>
        </p:blipFill>
        <p:spPr>
          <a:xfrm>
            <a:off x="3333648" y="2996904"/>
            <a:ext cx="1977525" cy="1320608"/>
          </a:xfrm>
          <a:prstGeom prst="rect">
            <a:avLst/>
          </a:prstGeom>
          <a:noFill/>
          <a:ln>
            <a:noFill/>
          </a:ln>
        </p:spPr>
      </p:pic>
      <p:pic>
        <p:nvPicPr>
          <p:cNvPr descr="スライド画像" id="355" name="Google Shape;355;p10"/>
          <p:cNvPicPr preferRelativeResize="0"/>
          <p:nvPr/>
        </p:nvPicPr>
        <p:blipFill rotWithShape="1">
          <a:blip r:embed="rId7">
            <a:alphaModFix/>
          </a:blip>
          <a:srcRect b="0" l="0" r="0" t="0"/>
          <a:stretch/>
        </p:blipFill>
        <p:spPr>
          <a:xfrm>
            <a:off x="3380001" y="1485167"/>
            <a:ext cx="2036384" cy="1527288"/>
          </a:xfrm>
          <a:prstGeom prst="rect">
            <a:avLst/>
          </a:prstGeom>
          <a:noFill/>
          <a:ln>
            <a:noFill/>
          </a:ln>
        </p:spPr>
      </p:pic>
      <p:sp>
        <p:nvSpPr>
          <p:cNvPr id="356" name="Google Shape;356;p10"/>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ja-JP"/>
              <a:t>‹#›</a:t>
            </a:fld>
            <a:endParaRPr/>
          </a:p>
        </p:txBody>
      </p:sp>
      <p:pic>
        <p:nvPicPr>
          <p:cNvPr id="357" name="Google Shape;357;p10"/>
          <p:cNvPicPr preferRelativeResize="0"/>
          <p:nvPr/>
        </p:nvPicPr>
        <p:blipFill rotWithShape="1">
          <a:blip r:embed="rId8">
            <a:alphaModFix/>
          </a:blip>
          <a:srcRect b="0" l="0" r="0" t="0"/>
          <a:stretch/>
        </p:blipFill>
        <p:spPr>
          <a:xfrm>
            <a:off x="10172986" y="4819080"/>
            <a:ext cx="1453563" cy="14535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バッジ">
  <a:themeElements>
    <a:clrScheme name="バッジ">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2018-02-14T00:17:12Z</dcterms:created>
  <dc:creator>W1163</dc:creator>
</cp:coreProperties>
</file>